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17"/>
  </p:notes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96"/>
    <a:srgbClr val="D6D6CE"/>
    <a:srgbClr val="767676"/>
    <a:srgbClr val="A6A6A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p:restoredTop sz="81127"/>
  </p:normalViewPr>
  <p:slideViewPr>
    <p:cSldViewPr snapToGrid="0" snapToObjects="1" showGuides="1">
      <p:cViewPr>
        <p:scale>
          <a:sx n="100" d="100"/>
          <a:sy n="100" d="100"/>
        </p:scale>
        <p:origin x="1432" y="144"/>
      </p:cViewPr>
      <p:guideLst>
        <p:guide orient="horz" pos="2160"/>
        <p:guide pos="3816"/>
      </p:guideLst>
    </p:cSldViewPr>
  </p:slideViewPr>
  <p:notesTextViewPr>
    <p:cViewPr>
      <p:scale>
        <a:sx n="55" d="100"/>
        <a:sy n="55" d="100"/>
      </p:scale>
      <p:origin x="0" y="0"/>
    </p:cViewPr>
  </p:notesTextViewPr>
  <p:sorterViewPr>
    <p:cViewPr>
      <p:scale>
        <a:sx n="66" d="100"/>
        <a:sy n="66" d="100"/>
      </p:scale>
      <p:origin x="0" y="0"/>
    </p:cViewPr>
  </p:sorterViewPr>
  <p:notesViewPr>
    <p:cSldViewPr snapToGrid="0" snapToObjects="1" showGuides="1">
      <p:cViewPr varScale="1">
        <p:scale>
          <a:sx n="72" d="100"/>
          <a:sy n="72" d="100"/>
        </p:scale>
        <p:origin x="359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04-CDA9-4845-B42A-2FC66BD024A1}"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58B3-987A-6A45-B91C-84067A2BEF5F}" type="slidenum">
              <a:rPr lang="en-US" smtClean="0"/>
              <a:t>‹#›</a:t>
            </a:fld>
            <a:endParaRPr lang="en-US"/>
          </a:p>
        </p:txBody>
      </p:sp>
    </p:spTree>
    <p:extLst>
      <p:ext uri="{BB962C8B-B14F-4D97-AF65-F5344CB8AC3E}">
        <p14:creationId xmlns:p14="http://schemas.microsoft.com/office/powerpoint/2010/main" val="85119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highlight>
                  <a:srgbClr val="FFFFFF"/>
                </a:highlight>
                <a:latin typeface="Menlo" panose="020B0609030804020204" pitchFamily="49" charset="0"/>
              </a:rPr>
              <a:t>The goal of this project is to analyze reported incidents of crime in the City of Chicago from 2001 to the present, utilizing a comprehensive dataset that contains over 10 million rows and 22 columns. This data, sourced from the Chicago Police Department's CLEAR (Citizen Law Enforcement Analysis and Reporting) system, includes information such as incident type, location (at the block level), and date of occurrence. Through this project, I aim to understand crime patterns, trends, and correlations, which can help in effective resource allocation, policy-making, and enhancing community resilience.</a:t>
            </a:r>
          </a:p>
          <a:p>
            <a:br>
              <a:rPr lang="en-US" b="0" dirty="0">
                <a:solidFill>
                  <a:srgbClr val="000000"/>
                </a:solidFill>
                <a:effectLst/>
                <a:highlight>
                  <a:srgbClr val="FFFFFF"/>
                </a:highlight>
                <a:latin typeface="Menlo" panose="020B0609030804020204" pitchFamily="49" charset="0"/>
              </a:rPr>
            </a:br>
            <a:endParaRPr lang="en-US" b="0" dirty="0">
              <a:solidFill>
                <a:srgbClr val="000000"/>
              </a:solidFill>
              <a:effectLst/>
              <a:highlight>
                <a:srgbClr val="FFFFFF"/>
              </a:highligh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693058B3-987A-6A45-B91C-84067A2BEF5F}" type="slidenum">
              <a:rPr lang="en-US" smtClean="0"/>
              <a:t>2</a:t>
            </a:fld>
            <a:endParaRPr lang="en-US"/>
          </a:p>
        </p:txBody>
      </p:sp>
    </p:spTree>
    <p:extLst>
      <p:ext uri="{BB962C8B-B14F-4D97-AF65-F5344CB8AC3E}">
        <p14:creationId xmlns:p14="http://schemas.microsoft.com/office/powerpoint/2010/main" val="2942874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highlight>
                  <a:srgbClr val="FFFFFF"/>
                </a:highlight>
                <a:latin typeface="Menlo" panose="020B0609030804020204" pitchFamily="49" charset="0"/>
              </a:rPr>
              <a:t>utilizing a comprehensive dataset that contains over 10 million rows and 22 columns. This data, sourced from the Chicago Police Department's CLEAR (Citizen Law Enforcement Analysis and Reporting) system, includes information such as incident type, location (at the block level), and date of occurrence. Through this project, I aim to understand crime patterns, trends, and correlations, which can help in effective resource allocation, policy-making, and enhancing community resilience.</a:t>
            </a:r>
          </a:p>
          <a:p>
            <a:br>
              <a:rPr lang="en-US" b="0" dirty="0">
                <a:solidFill>
                  <a:srgbClr val="000000"/>
                </a:solidFill>
                <a:effectLst/>
                <a:highlight>
                  <a:srgbClr val="FFFFFF"/>
                </a:highlight>
                <a:latin typeface="Menlo" panose="020B0609030804020204" pitchFamily="49" charset="0"/>
              </a:rPr>
            </a:br>
            <a:endParaRPr lang="en-US" b="0" dirty="0">
              <a:solidFill>
                <a:srgbClr val="000000"/>
              </a:solidFill>
              <a:effectLst/>
              <a:highlight>
                <a:srgbClr val="FFFFFF"/>
              </a:highligh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693058B3-987A-6A45-B91C-84067A2BEF5F}" type="slidenum">
              <a:rPr lang="en-US" smtClean="0"/>
              <a:t>3</a:t>
            </a:fld>
            <a:endParaRPr lang="en-US"/>
          </a:p>
        </p:txBody>
      </p:sp>
    </p:spTree>
    <p:extLst>
      <p:ext uri="{BB962C8B-B14F-4D97-AF65-F5344CB8AC3E}">
        <p14:creationId xmlns:p14="http://schemas.microsoft.com/office/powerpoint/2010/main" val="19782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058B3-987A-6A45-B91C-84067A2BEF5F}" type="slidenum">
              <a:rPr lang="en-US" smtClean="0"/>
              <a:t>12</a:t>
            </a:fld>
            <a:endParaRPr lang="en-US"/>
          </a:p>
        </p:txBody>
      </p:sp>
    </p:spTree>
    <p:extLst>
      <p:ext uri="{BB962C8B-B14F-4D97-AF65-F5344CB8AC3E}">
        <p14:creationId xmlns:p14="http://schemas.microsoft.com/office/powerpoint/2010/main" val="3772899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Shie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963CE4-0B47-E14C-9F34-FE73C1C1A4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24250"/>
          </a:xfrm>
          <a:prstGeom prst="rect">
            <a:avLst/>
          </a:prstGeom>
        </p:spPr>
      </p:pic>
      <p:pic>
        <p:nvPicPr>
          <p:cNvPr id="21" name="Picture 20">
            <a:extLst>
              <a:ext uri="{FF2B5EF4-FFF2-40B4-BE49-F238E27FC236}">
                <a16:creationId xmlns:a16="http://schemas.microsoft.com/office/drawing/2014/main" id="{F9E3BA62-8BB3-B747-9E3E-15AA957B80D0}"/>
              </a:ext>
              <a:ext uri="{C183D7F6-B498-43B3-948B-1728B52AA6E4}">
                <adec:decorative xmlns:adec="http://schemas.microsoft.com/office/drawing/2017/decorative" val="1"/>
              </a:ext>
            </a:extLst>
          </p:cNvPr>
          <p:cNvPicPr>
            <a:picLocks noChangeAspect="1"/>
          </p:cNvPicPr>
          <p:nvPr userDrawn="1"/>
        </p:nvPicPr>
        <p:blipFill>
          <a:blip r:embed="rId3" cstate="email">
            <a:alphaModFix amt="80000"/>
            <a:extLst>
              <a:ext uri="{28A0092B-C50C-407E-A947-70E740481C1C}">
                <a14:useLocalDpi xmlns:a14="http://schemas.microsoft.com/office/drawing/2010/main"/>
              </a:ext>
            </a:extLst>
          </a:blip>
          <a:srcRect/>
          <a:stretch/>
        </p:blipFill>
        <p:spPr>
          <a:xfrm>
            <a:off x="-2703201" y="-2649403"/>
            <a:ext cx="9640714" cy="12476217"/>
          </a:xfrm>
          <a:prstGeom prst="rect">
            <a:avLst/>
          </a:prstGeom>
        </p:spPr>
      </p:pic>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34" name="Group 33">
            <a:extLst>
              <a:ext uri="{FF2B5EF4-FFF2-40B4-BE49-F238E27FC236}">
                <a16:creationId xmlns:a16="http://schemas.microsoft.com/office/drawing/2014/main" id="{D2B98FA3-AB66-1E41-B42A-D14C35B099F1}"/>
              </a:ext>
            </a:extLst>
          </p:cNvPr>
          <p:cNvGrpSpPr/>
          <p:nvPr userDrawn="1"/>
        </p:nvGrpSpPr>
        <p:grpSpPr>
          <a:xfrm>
            <a:off x="0" y="6395648"/>
            <a:ext cx="12192000" cy="470918"/>
            <a:chOff x="0" y="6395648"/>
            <a:chExt cx="12192000" cy="470918"/>
          </a:xfrm>
        </p:grpSpPr>
        <p:sp>
          <p:nvSpPr>
            <p:cNvPr id="35" name="Rectangle 34">
              <a:extLst>
                <a:ext uri="{FF2B5EF4-FFF2-40B4-BE49-F238E27FC236}">
                  <a16:creationId xmlns:a16="http://schemas.microsoft.com/office/drawing/2014/main" id="{559B97D3-9DD0-E44E-8C42-B7A760DEFCE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37" name="Straight Connector 36">
              <a:extLst>
                <a:ext uri="{FF2B5EF4-FFF2-40B4-BE49-F238E27FC236}">
                  <a16:creationId xmlns:a16="http://schemas.microsoft.com/office/drawing/2014/main" id="{35996719-FF48-1F47-B6AA-8198388CEFF6}"/>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38" name="Slide Number Placeholder 5">
            <a:extLst>
              <a:ext uri="{FF2B5EF4-FFF2-40B4-BE49-F238E27FC236}">
                <a16:creationId xmlns:a16="http://schemas.microsoft.com/office/drawing/2014/main" id="{CD0EFF53-933F-8D4D-AF25-3F725E033856}"/>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4" name="Picture 3">
            <a:extLst>
              <a:ext uri="{FF2B5EF4-FFF2-40B4-BE49-F238E27FC236}">
                <a16:creationId xmlns:a16="http://schemas.microsoft.com/office/drawing/2014/main" id="{F4DDF89E-728E-30B3-5B85-1BA9217A7B0C}"/>
              </a:ext>
            </a:extLst>
          </p:cNvPr>
          <p:cNvPicPr>
            <a:picLocks noChangeAspect="1"/>
          </p:cNvPicPr>
          <p:nvPr userDrawn="1"/>
        </p:nvPicPr>
        <p:blipFill>
          <a:blip r:embed="rId4"/>
          <a:srcRect/>
          <a:stretch/>
        </p:blipFill>
        <p:spPr>
          <a:xfrm>
            <a:off x="721676" y="6410995"/>
            <a:ext cx="1298620" cy="450967"/>
          </a:xfrm>
          <a:prstGeom prst="rect">
            <a:avLst/>
          </a:prstGeom>
        </p:spPr>
      </p:pic>
    </p:spTree>
    <p:extLst>
      <p:ext uri="{BB962C8B-B14F-4D97-AF65-F5344CB8AC3E}">
        <p14:creationId xmlns:p14="http://schemas.microsoft.com/office/powerpoint/2010/main" val="413453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Maroo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8B395A-ABD1-784B-A94A-7A6283C5448E}"/>
              </a:ext>
            </a:extLst>
          </p:cNvPr>
          <p:cNvSpPr/>
          <p:nvPr/>
        </p:nvSpPr>
        <p:spPr>
          <a:xfrm>
            <a:off x="0" y="3"/>
            <a:ext cx="12192000" cy="686523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bg1">
                    <a:lumMod val="95000"/>
                  </a:schemeClr>
                </a:solidFill>
              </a:defRPr>
            </a:lvl1pPr>
          </a:lstStyle>
          <a:p>
            <a:r>
              <a:rPr lang="en-US"/>
              <a:t>Click to edit Master title style</a:t>
            </a:r>
            <a:endParaRPr lang="en-US" dirty="0"/>
          </a:p>
        </p:txBody>
      </p:sp>
      <p:grpSp>
        <p:nvGrpSpPr>
          <p:cNvPr id="15" name="Group 14">
            <a:extLst>
              <a:ext uri="{FF2B5EF4-FFF2-40B4-BE49-F238E27FC236}">
                <a16:creationId xmlns:a16="http://schemas.microsoft.com/office/drawing/2014/main" id="{659339C9-D8C8-9F40-8DF0-533D714D28EE}"/>
              </a:ext>
            </a:extLst>
          </p:cNvPr>
          <p:cNvGrpSpPr/>
          <p:nvPr userDrawn="1"/>
        </p:nvGrpSpPr>
        <p:grpSpPr>
          <a:xfrm>
            <a:off x="0" y="6395648"/>
            <a:ext cx="12192000" cy="470918"/>
            <a:chOff x="0" y="6395648"/>
            <a:chExt cx="12192000" cy="470918"/>
          </a:xfrm>
        </p:grpSpPr>
        <p:sp>
          <p:nvSpPr>
            <p:cNvPr id="16" name="Rectangle 15">
              <a:extLst>
                <a:ext uri="{FF2B5EF4-FFF2-40B4-BE49-F238E27FC236}">
                  <a16:creationId xmlns:a16="http://schemas.microsoft.com/office/drawing/2014/main" id="{317579AA-298D-814B-A083-4F8A441157B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1" name="Straight Connector 20">
              <a:extLst>
                <a:ext uri="{FF2B5EF4-FFF2-40B4-BE49-F238E27FC236}">
                  <a16:creationId xmlns:a16="http://schemas.microsoft.com/office/drawing/2014/main" id="{6FD9E9A5-DF8B-624C-B7C5-831AD94403E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2" name="Slide Number Placeholder 5">
            <a:extLst>
              <a:ext uri="{FF2B5EF4-FFF2-40B4-BE49-F238E27FC236}">
                <a16:creationId xmlns:a16="http://schemas.microsoft.com/office/drawing/2014/main" id="{98198B6F-252D-EC45-807F-8DBE3B52B9A7}"/>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11" name="Picture 10">
            <a:extLst>
              <a:ext uri="{FF2B5EF4-FFF2-40B4-BE49-F238E27FC236}">
                <a16:creationId xmlns:a16="http://schemas.microsoft.com/office/drawing/2014/main" id="{48BA55EC-0A16-8741-9188-8B55020C6A3B}"/>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artisticGlowEdges trans="80000"/>
                    </a14:imgEffect>
                  </a14:imgLayer>
                </a14:imgProps>
              </a:ext>
            </a:extLst>
          </a:blip>
          <a:srcRect/>
          <a:stretch/>
        </p:blipFill>
        <p:spPr>
          <a:xfrm>
            <a:off x="9427464" y="0"/>
            <a:ext cx="3836416" cy="3356864"/>
          </a:xfrm>
          <a:prstGeom prst="rect">
            <a:avLst/>
          </a:prstGeom>
        </p:spPr>
      </p:pic>
      <p:pic>
        <p:nvPicPr>
          <p:cNvPr id="4" name="Picture 3">
            <a:extLst>
              <a:ext uri="{FF2B5EF4-FFF2-40B4-BE49-F238E27FC236}">
                <a16:creationId xmlns:a16="http://schemas.microsoft.com/office/drawing/2014/main" id="{ACCE0378-49B3-FA7D-E8F5-BEFCD9ED162F}"/>
              </a:ext>
            </a:extLst>
          </p:cNvPr>
          <p:cNvPicPr>
            <a:picLocks noChangeAspect="1"/>
          </p:cNvPicPr>
          <p:nvPr userDrawn="1"/>
        </p:nvPicPr>
        <p:blipFill>
          <a:blip r:embed="rId4"/>
          <a:srcRect/>
          <a:stretch/>
        </p:blipFill>
        <p:spPr>
          <a:xfrm>
            <a:off x="721676" y="6410995"/>
            <a:ext cx="1298620" cy="450967"/>
          </a:xfrm>
          <a:prstGeom prst="rect">
            <a:avLst/>
          </a:prstGeom>
        </p:spPr>
      </p:pic>
    </p:spTree>
    <p:extLst>
      <p:ext uri="{BB962C8B-B14F-4D97-AF65-F5344CB8AC3E}">
        <p14:creationId xmlns:p14="http://schemas.microsoft.com/office/powerpoint/2010/main" val="201407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3" name="Content Placeholder 2"/>
          <p:cNvSpPr>
            <a:spLocks noGrp="1"/>
          </p:cNvSpPr>
          <p:nvPr>
            <p:ph sz="half" idx="1"/>
          </p:nvPr>
        </p:nvSpPr>
        <p:spPr>
          <a:xfrm>
            <a:off x="838200" y="137617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37617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5806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9" y="1355700"/>
            <a:ext cx="5157787"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179615"/>
            <a:ext cx="5157787"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172202" y="1355700"/>
            <a:ext cx="5183188"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69023" y="2179615"/>
            <a:ext cx="5183188"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
        <p:nvSpPr>
          <p:cNvPr id="8" name="Title Placeholder 1">
            <a:extLst>
              <a:ext uri="{FF2B5EF4-FFF2-40B4-BE49-F238E27FC236}">
                <a16:creationId xmlns:a16="http://schemas.microsoft.com/office/drawing/2014/main" id="{9702F312-C80E-944B-85D9-8EE28A466BA2}"/>
              </a:ext>
            </a:extLst>
          </p:cNvPr>
          <p:cNvSpPr>
            <a:spLocks noGrp="1"/>
          </p:cNvSpPr>
          <p:nvPr>
            <p:ph type="title"/>
          </p:nvPr>
        </p:nvSpPr>
        <p:spPr>
          <a:xfrm>
            <a:off x="838200" y="154987"/>
            <a:ext cx="10515600" cy="871412"/>
          </a:xfrm>
          <a:prstGeom prst="rect">
            <a:avLst/>
          </a:prstGeom>
        </p:spPr>
        <p:txBody>
          <a:bodyPr vert="horz" lIns="0" tIns="45720" rIns="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10284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181842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99760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F7EFA50-3B63-3A4E-837C-38C854BE218D}"/>
              </a:ext>
            </a:extLst>
          </p:cNvPr>
          <p:cNvSpPr>
            <a:spLocks noGrp="1"/>
          </p:cNvSpPr>
          <p:nvPr>
            <p:ph type="pic" idx="1"/>
          </p:nvPr>
        </p:nvSpPr>
        <p:spPr>
          <a:xfrm>
            <a:off x="838203" y="1811867"/>
            <a:ext cx="3356036" cy="2047752"/>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17E8FA33-8160-E84B-9F98-0A2BFB2A2917}"/>
              </a:ext>
            </a:extLst>
          </p:cNvPr>
          <p:cNvSpPr>
            <a:spLocks noGrp="1"/>
          </p:cNvSpPr>
          <p:nvPr>
            <p:ph type="body" sz="half" idx="2"/>
          </p:nvPr>
        </p:nvSpPr>
        <p:spPr>
          <a:xfrm>
            <a:off x="838201" y="3995065"/>
            <a:ext cx="3356035"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17B00556-D0CC-204C-9B94-C8062981F511}"/>
              </a:ext>
            </a:extLst>
          </p:cNvPr>
          <p:cNvSpPr>
            <a:spLocks noGrp="1"/>
          </p:cNvSpPr>
          <p:nvPr>
            <p:ph type="body" sz="half" idx="15"/>
          </p:nvPr>
        </p:nvSpPr>
        <p:spPr>
          <a:xfrm>
            <a:off x="4417013" y="3995065"/>
            <a:ext cx="3357971"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42899E92-C4B9-4144-ADBA-EF18DD116823}"/>
              </a:ext>
            </a:extLst>
          </p:cNvPr>
          <p:cNvSpPr>
            <a:spLocks noGrp="1"/>
          </p:cNvSpPr>
          <p:nvPr>
            <p:ph type="body" sz="half" idx="16"/>
          </p:nvPr>
        </p:nvSpPr>
        <p:spPr>
          <a:xfrm>
            <a:off x="7995828" y="3995065"/>
            <a:ext cx="3357969"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
            <a:extLst>
              <a:ext uri="{FF2B5EF4-FFF2-40B4-BE49-F238E27FC236}">
                <a16:creationId xmlns:a16="http://schemas.microsoft.com/office/drawing/2014/main" id="{C631A6A1-A439-A143-ABEA-DDB2D12F1818}"/>
              </a:ext>
            </a:extLst>
          </p:cNvPr>
          <p:cNvSpPr>
            <a:spLocks noGrp="1"/>
          </p:cNvSpPr>
          <p:nvPr>
            <p:ph type="pic" idx="17"/>
          </p:nvPr>
        </p:nvSpPr>
        <p:spPr>
          <a:xfrm>
            <a:off x="4417015"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Picture Placeholder 2">
            <a:extLst>
              <a:ext uri="{FF2B5EF4-FFF2-40B4-BE49-F238E27FC236}">
                <a16:creationId xmlns:a16="http://schemas.microsoft.com/office/drawing/2014/main" id="{5E8AC718-D08E-D142-ABDD-8F7BAA4AC98E}"/>
              </a:ext>
            </a:extLst>
          </p:cNvPr>
          <p:cNvSpPr>
            <a:spLocks noGrp="1"/>
          </p:cNvSpPr>
          <p:nvPr>
            <p:ph type="pic" idx="18"/>
          </p:nvPr>
        </p:nvSpPr>
        <p:spPr>
          <a:xfrm>
            <a:off x="7995827"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4946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 Picture Stacked">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E13E9-A40B-8242-87D0-21EA016AAB43}"/>
              </a:ext>
            </a:extLst>
          </p:cNvPr>
          <p:cNvSpPr>
            <a:spLocks noGrp="1"/>
          </p:cNvSpPr>
          <p:nvPr>
            <p:ph type="pic" idx="16"/>
          </p:nvPr>
        </p:nvSpPr>
        <p:spPr>
          <a:xfrm>
            <a:off x="2" y="3231643"/>
            <a:ext cx="6065519" cy="3184256"/>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Picture Placeholder 2">
            <a:extLst>
              <a:ext uri="{FF2B5EF4-FFF2-40B4-BE49-F238E27FC236}">
                <a16:creationId xmlns:a16="http://schemas.microsoft.com/office/drawing/2014/main" id="{CBE66D83-505F-514A-94A7-9B6AE6877B0C}"/>
              </a:ext>
            </a:extLst>
          </p:cNvPr>
          <p:cNvSpPr>
            <a:spLocks noGrp="1"/>
          </p:cNvSpPr>
          <p:nvPr>
            <p:ph type="pic" idx="17"/>
          </p:nvPr>
        </p:nvSpPr>
        <p:spPr>
          <a:xfrm>
            <a:off x="6126480" y="3231643"/>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Picture Placeholder 2">
            <a:extLst>
              <a:ext uri="{FF2B5EF4-FFF2-40B4-BE49-F238E27FC236}">
                <a16:creationId xmlns:a16="http://schemas.microsoft.com/office/drawing/2014/main" id="{A11E4A28-1755-3844-AD33-415D78C99D81}"/>
              </a:ext>
            </a:extLst>
          </p:cNvPr>
          <p:cNvSpPr>
            <a:spLocks noGrp="1"/>
          </p:cNvSpPr>
          <p:nvPr>
            <p:ph type="pic" idx="14"/>
          </p:nvPr>
        </p:nvSpPr>
        <p:spPr>
          <a:xfrm>
            <a:off x="0" y="2"/>
            <a:ext cx="6065520"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Picture Placeholder 2">
            <a:extLst>
              <a:ext uri="{FF2B5EF4-FFF2-40B4-BE49-F238E27FC236}">
                <a16:creationId xmlns:a16="http://schemas.microsoft.com/office/drawing/2014/main" id="{257D2046-3B53-4544-9BDB-18F56371C74D}"/>
              </a:ext>
            </a:extLst>
          </p:cNvPr>
          <p:cNvSpPr>
            <a:spLocks noGrp="1"/>
          </p:cNvSpPr>
          <p:nvPr>
            <p:ph type="pic" idx="15"/>
          </p:nvPr>
        </p:nvSpPr>
        <p:spPr>
          <a:xfrm>
            <a:off x="6126480" y="2"/>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17" name="Group 16">
            <a:extLst>
              <a:ext uri="{FF2B5EF4-FFF2-40B4-BE49-F238E27FC236}">
                <a16:creationId xmlns:a16="http://schemas.microsoft.com/office/drawing/2014/main" id="{6BECFD9A-56C5-594D-80AE-9B5BC780725D}"/>
              </a:ext>
            </a:extLst>
          </p:cNvPr>
          <p:cNvGrpSpPr/>
          <p:nvPr userDrawn="1"/>
        </p:nvGrpSpPr>
        <p:grpSpPr>
          <a:xfrm>
            <a:off x="0" y="6395648"/>
            <a:ext cx="12192000" cy="470918"/>
            <a:chOff x="0" y="6395648"/>
            <a:chExt cx="12192000" cy="470918"/>
          </a:xfrm>
        </p:grpSpPr>
        <p:sp>
          <p:nvSpPr>
            <p:cNvPr id="18" name="Rectangle 17">
              <a:extLst>
                <a:ext uri="{FF2B5EF4-FFF2-40B4-BE49-F238E27FC236}">
                  <a16:creationId xmlns:a16="http://schemas.microsoft.com/office/drawing/2014/main" id="{B452235D-F138-CC4D-86DC-EABDD04630F4}"/>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2" name="Straight Connector 21">
              <a:extLst>
                <a:ext uri="{FF2B5EF4-FFF2-40B4-BE49-F238E27FC236}">
                  <a16:creationId xmlns:a16="http://schemas.microsoft.com/office/drawing/2014/main" id="{44E20041-2E88-CE4D-9A58-5419D98DC729}"/>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3" name="Slide Number Placeholder 5">
            <a:extLst>
              <a:ext uri="{FF2B5EF4-FFF2-40B4-BE49-F238E27FC236}">
                <a16:creationId xmlns:a16="http://schemas.microsoft.com/office/drawing/2014/main" id="{882A22D0-B44C-624B-B0F3-91040534AFD7}"/>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75ED68E2-E9A3-A13D-0355-EB8E9CC9AB97}"/>
              </a:ext>
            </a:extLst>
          </p:cNvPr>
          <p:cNvPicPr>
            <a:picLocks noChangeAspect="1"/>
          </p:cNvPicPr>
          <p:nvPr userDrawn="1"/>
        </p:nvPicPr>
        <p:blipFill>
          <a:blip r:embed="rId2"/>
          <a:srcRect/>
          <a:stretch/>
        </p:blipFill>
        <p:spPr>
          <a:xfrm>
            <a:off x="721676" y="6410995"/>
            <a:ext cx="1298620" cy="450967"/>
          </a:xfrm>
          <a:prstGeom prst="rect">
            <a:avLst/>
          </a:prstGeom>
        </p:spPr>
      </p:pic>
    </p:spTree>
    <p:extLst>
      <p:ext uri="{BB962C8B-B14F-4D97-AF65-F5344CB8AC3E}">
        <p14:creationId xmlns:p14="http://schemas.microsoft.com/office/powerpoint/2010/main" val="380514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Grey Bar">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31D2FB2-72E8-654B-BDC3-440102A15E06}"/>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3" name="Rectangle 22">
              <a:extLst>
                <a:ext uri="{FF2B5EF4-FFF2-40B4-BE49-F238E27FC236}">
                  <a16:creationId xmlns:a16="http://schemas.microsoft.com/office/drawing/2014/main" id="{7D659737-1021-E747-89B3-76FB616933A4}"/>
                </a:ext>
              </a:extLst>
            </p:cNvPr>
            <p:cNvSpPr/>
            <p:nvPr userDrawn="1"/>
          </p:nvSpPr>
          <p:spPr>
            <a:xfrm>
              <a:off x="5303520" y="0"/>
              <a:ext cx="3732588"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4" name="Picture 23">
              <a:extLst>
                <a:ext uri="{FF2B5EF4-FFF2-40B4-BE49-F238E27FC236}">
                  <a16:creationId xmlns:a16="http://schemas.microsoft.com/office/drawing/2014/main" id="{942803AD-AA31-3A44-8C9A-BA97BCD301A4}"/>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5" name="Group 14">
            <a:extLst>
              <a:ext uri="{FF2B5EF4-FFF2-40B4-BE49-F238E27FC236}">
                <a16:creationId xmlns:a16="http://schemas.microsoft.com/office/drawing/2014/main" id="{B3415957-9D9B-464E-B588-BAC89F27D77A}"/>
              </a:ext>
            </a:extLst>
          </p:cNvPr>
          <p:cNvGrpSpPr/>
          <p:nvPr userDrawn="1"/>
        </p:nvGrpSpPr>
        <p:grpSpPr>
          <a:xfrm>
            <a:off x="0" y="6395648"/>
            <a:ext cx="12192000" cy="470918"/>
            <a:chOff x="0" y="6395648"/>
            <a:chExt cx="12192000" cy="470918"/>
          </a:xfrm>
        </p:grpSpPr>
        <p:sp>
          <p:nvSpPr>
            <p:cNvPr id="17" name="Rectangle 16">
              <a:extLst>
                <a:ext uri="{FF2B5EF4-FFF2-40B4-BE49-F238E27FC236}">
                  <a16:creationId xmlns:a16="http://schemas.microsoft.com/office/drawing/2014/main" id="{B64CEE8D-9C43-F547-828B-BD2B8219E56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7" name="Straight Connector 26">
              <a:extLst>
                <a:ext uri="{FF2B5EF4-FFF2-40B4-BE49-F238E27FC236}">
                  <a16:creationId xmlns:a16="http://schemas.microsoft.com/office/drawing/2014/main" id="{70568DDD-998C-C74B-AFED-463D41A9F29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5">
            <a:extLst>
              <a:ext uri="{FF2B5EF4-FFF2-40B4-BE49-F238E27FC236}">
                <a16:creationId xmlns:a16="http://schemas.microsoft.com/office/drawing/2014/main" id="{8371A3C3-17EF-AE4B-A11A-C6BE2DCB34D6}"/>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F5502426-94A8-E002-06CF-C3C22815CC8B}"/>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196061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Shie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1B7554-0594-584B-919D-1DF1A71D1E15}"/>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13" name="Picture 12">
              <a:extLst>
                <a:ext uri="{FF2B5EF4-FFF2-40B4-BE49-F238E27FC236}">
                  <a16:creationId xmlns:a16="http://schemas.microsoft.com/office/drawing/2014/main" id="{DC2FF98D-B38B-4E4F-A7D3-EFDE30DF1B0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3890639" y="-2045539"/>
              <a:ext cx="8193228" cy="10603002"/>
            </a:xfrm>
            <a:prstGeom prst="rect">
              <a:avLst/>
            </a:prstGeom>
          </p:spPr>
        </p:pic>
        <p:pic>
          <p:nvPicPr>
            <p:cNvPr id="14" name="Picture 13">
              <a:extLst>
                <a:ext uri="{FF2B5EF4-FFF2-40B4-BE49-F238E27FC236}">
                  <a16:creationId xmlns:a16="http://schemas.microsoft.com/office/drawing/2014/main" id="{C0EA7C03-7F17-CF4E-91C2-9F463E1BDA25}"/>
                </a:ext>
              </a:extLst>
            </p:cNvPr>
            <p:cNvPicPr>
              <a:picLocks noChangeAspect="1"/>
            </p:cNvPicPr>
            <p:nvPr/>
          </p:nvPicPr>
          <p:blipFill>
            <a:blip r:embed="rId3" cstate="email">
              <a:alphaModFix amt="15000"/>
              <a:extLst>
                <a:ext uri="{28A0092B-C50C-407E-A947-70E740481C1C}">
                  <a14:useLocalDpi xmlns:a14="http://schemas.microsoft.com/office/drawing/2010/main"/>
                </a:ext>
              </a:extLst>
            </a:blip>
            <a:srcRect/>
            <a:stretch/>
          </p:blipFill>
          <p:spPr>
            <a:xfrm>
              <a:off x="5173001" y="727132"/>
              <a:ext cx="5641848" cy="4936616"/>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5" name="Group 14">
            <a:extLst>
              <a:ext uri="{FF2B5EF4-FFF2-40B4-BE49-F238E27FC236}">
                <a16:creationId xmlns:a16="http://schemas.microsoft.com/office/drawing/2014/main" id="{8EF26C3A-23D8-B24C-9F93-A2FFF03C4698}"/>
              </a:ext>
            </a:extLst>
          </p:cNvPr>
          <p:cNvGrpSpPr/>
          <p:nvPr userDrawn="1"/>
        </p:nvGrpSpPr>
        <p:grpSpPr>
          <a:xfrm>
            <a:off x="0" y="6395648"/>
            <a:ext cx="12192000" cy="470918"/>
            <a:chOff x="0" y="6395648"/>
            <a:chExt cx="12192000" cy="470918"/>
          </a:xfrm>
        </p:grpSpPr>
        <p:sp>
          <p:nvSpPr>
            <p:cNvPr id="16" name="Rectangle 15">
              <a:extLst>
                <a:ext uri="{FF2B5EF4-FFF2-40B4-BE49-F238E27FC236}">
                  <a16:creationId xmlns:a16="http://schemas.microsoft.com/office/drawing/2014/main" id="{4A7A494D-E87C-A143-BAAD-91B595FC9A7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2" name="Straight Connector 21">
              <a:extLst>
                <a:ext uri="{FF2B5EF4-FFF2-40B4-BE49-F238E27FC236}">
                  <a16:creationId xmlns:a16="http://schemas.microsoft.com/office/drawing/2014/main" id="{115EDE87-B129-4247-B369-B2B6DEDBD71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3" name="Slide Number Placeholder 5">
            <a:extLst>
              <a:ext uri="{FF2B5EF4-FFF2-40B4-BE49-F238E27FC236}">
                <a16:creationId xmlns:a16="http://schemas.microsoft.com/office/drawing/2014/main" id="{E78C972A-B485-7E47-98F3-021BEDD2822B}"/>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48B7D8FD-1071-B1F8-F5E1-27DB7A8F7A72}"/>
              </a:ext>
            </a:extLst>
          </p:cNvPr>
          <p:cNvPicPr>
            <a:picLocks noChangeAspect="1"/>
          </p:cNvPicPr>
          <p:nvPr userDrawn="1"/>
        </p:nvPicPr>
        <p:blipFill>
          <a:blip r:embed="rId4"/>
          <a:srcRect/>
          <a:stretch/>
        </p:blipFill>
        <p:spPr>
          <a:xfrm>
            <a:off x="721676" y="6410995"/>
            <a:ext cx="1298620" cy="450967"/>
          </a:xfrm>
          <a:prstGeom prst="rect">
            <a:avLst/>
          </a:prstGeom>
        </p:spPr>
      </p:pic>
    </p:spTree>
    <p:extLst>
      <p:ext uri="{BB962C8B-B14F-4D97-AF65-F5344CB8AC3E}">
        <p14:creationId xmlns:p14="http://schemas.microsoft.com/office/powerpoint/2010/main" val="2812616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Grey Phoenix">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5" name="Picture 14">
            <a:extLst>
              <a:ext uri="{FF2B5EF4-FFF2-40B4-BE49-F238E27FC236}">
                <a16:creationId xmlns:a16="http://schemas.microsoft.com/office/drawing/2014/main" id="{21A3D350-3A11-F04D-9DBD-7AF23535D979}"/>
              </a:ext>
              <a:ext uri="{C183D7F6-B498-43B3-948B-1728B52AA6E4}">
                <adec:decorative xmlns:adec="http://schemas.microsoft.com/office/drawing/2017/decorative" val="1"/>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rcRect/>
          <a:stretch/>
        </p:blipFill>
        <p:spPr>
          <a:xfrm>
            <a:off x="8307457" y="750290"/>
            <a:ext cx="5773549" cy="5051855"/>
          </a:xfrm>
          <a:prstGeom prst="rect">
            <a:avLst/>
          </a:prstGeom>
        </p:spPr>
      </p:pic>
      <p:grpSp>
        <p:nvGrpSpPr>
          <p:cNvPr id="18" name="Group 17">
            <a:extLst>
              <a:ext uri="{FF2B5EF4-FFF2-40B4-BE49-F238E27FC236}">
                <a16:creationId xmlns:a16="http://schemas.microsoft.com/office/drawing/2014/main" id="{AD836A60-EEA5-6749-A7FF-D0A11B692673}"/>
              </a:ext>
            </a:extLst>
          </p:cNvPr>
          <p:cNvGrpSpPr/>
          <p:nvPr userDrawn="1"/>
        </p:nvGrpSpPr>
        <p:grpSpPr>
          <a:xfrm>
            <a:off x="0" y="6395648"/>
            <a:ext cx="12192000" cy="470918"/>
            <a:chOff x="0" y="6395648"/>
            <a:chExt cx="12192000" cy="470918"/>
          </a:xfrm>
        </p:grpSpPr>
        <p:sp>
          <p:nvSpPr>
            <p:cNvPr id="19" name="Rectangle 18">
              <a:extLst>
                <a:ext uri="{FF2B5EF4-FFF2-40B4-BE49-F238E27FC236}">
                  <a16:creationId xmlns:a16="http://schemas.microsoft.com/office/drawing/2014/main" id="{DF050F8F-6347-D54F-8C6F-B4E7B36FF79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1" name="Straight Connector 20">
              <a:extLst>
                <a:ext uri="{FF2B5EF4-FFF2-40B4-BE49-F238E27FC236}">
                  <a16:creationId xmlns:a16="http://schemas.microsoft.com/office/drawing/2014/main" id="{D01D816D-A0F9-AC46-AC10-F725CD9C3D3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4" name="Slide Number Placeholder 5">
            <a:extLst>
              <a:ext uri="{FF2B5EF4-FFF2-40B4-BE49-F238E27FC236}">
                <a16:creationId xmlns:a16="http://schemas.microsoft.com/office/drawing/2014/main" id="{60088431-49B8-024A-BD40-0593E190F387}"/>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CE975113-133A-394B-1EC0-CD5D287742E5}"/>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118942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B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C0828-A75B-F849-8641-3DEDF618C8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34819"/>
          </a:xfrm>
          <a:prstGeom prst="rect">
            <a:avLst/>
          </a:prstGeom>
        </p:spPr>
      </p:pic>
      <p:sp>
        <p:nvSpPr>
          <p:cNvPr id="12" name="Rectangle 11">
            <a:extLst>
              <a:ext uri="{FF2B5EF4-FFF2-40B4-BE49-F238E27FC236}">
                <a16:creationId xmlns:a16="http://schemas.microsoft.com/office/drawing/2014/main" id="{EE9FA067-2C4D-C14D-A888-A679E57BB2C3}"/>
              </a:ext>
              <a:ext uri="{C183D7F6-B498-43B3-948B-1728B52AA6E4}">
                <adec:decorative xmlns:adec="http://schemas.microsoft.com/office/drawing/2017/decorative" val="1"/>
              </a:ext>
            </a:extLst>
          </p:cNvPr>
          <p:cNvSpPr/>
          <p:nvPr userDrawn="1"/>
        </p:nvSpPr>
        <p:spPr>
          <a:xfrm>
            <a:off x="-1" y="-15888"/>
            <a:ext cx="5306907" cy="64750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pitchFamily="2" charset="0"/>
            </a:endParaRPr>
          </a:p>
        </p:txBody>
      </p:sp>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20" name="Group 19">
            <a:extLst>
              <a:ext uri="{FF2B5EF4-FFF2-40B4-BE49-F238E27FC236}">
                <a16:creationId xmlns:a16="http://schemas.microsoft.com/office/drawing/2014/main" id="{79CF495E-B3AA-CD48-A426-5526C3C4738F}"/>
              </a:ext>
            </a:extLst>
          </p:cNvPr>
          <p:cNvGrpSpPr/>
          <p:nvPr userDrawn="1"/>
        </p:nvGrpSpPr>
        <p:grpSpPr>
          <a:xfrm>
            <a:off x="0" y="6395648"/>
            <a:ext cx="12192000" cy="470918"/>
            <a:chOff x="0" y="6395648"/>
            <a:chExt cx="12192000" cy="470918"/>
          </a:xfrm>
        </p:grpSpPr>
        <p:sp>
          <p:nvSpPr>
            <p:cNvPr id="21" name="Rectangle 20">
              <a:extLst>
                <a:ext uri="{FF2B5EF4-FFF2-40B4-BE49-F238E27FC236}">
                  <a16:creationId xmlns:a16="http://schemas.microsoft.com/office/drawing/2014/main" id="{4B34A28E-2365-8A4A-B162-AD0D3B7C5232}"/>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3" name="Straight Connector 22">
              <a:extLst>
                <a:ext uri="{FF2B5EF4-FFF2-40B4-BE49-F238E27FC236}">
                  <a16:creationId xmlns:a16="http://schemas.microsoft.com/office/drawing/2014/main" id="{9919BB2E-47FA-C947-9F94-D497C24B537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4" name="Slide Number Placeholder 5">
            <a:extLst>
              <a:ext uri="{FF2B5EF4-FFF2-40B4-BE49-F238E27FC236}">
                <a16:creationId xmlns:a16="http://schemas.microsoft.com/office/drawing/2014/main" id="{FD23D5DE-2EB1-9146-A3AA-0A92D1522A9D}"/>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4" name="Picture 3">
            <a:extLst>
              <a:ext uri="{FF2B5EF4-FFF2-40B4-BE49-F238E27FC236}">
                <a16:creationId xmlns:a16="http://schemas.microsoft.com/office/drawing/2014/main" id="{832A18D7-5EBC-5ED0-1B66-E945A7E9001F}"/>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500438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Dark Greystone">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6DDAAFD-B28B-B347-8A93-5F44BAFD35D5}"/>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5" name="Rectangle 14">
              <a:extLst>
                <a:ext uri="{FF2B5EF4-FFF2-40B4-BE49-F238E27FC236}">
                  <a16:creationId xmlns:a16="http://schemas.microsoft.com/office/drawing/2014/main" id="{D394388C-76E0-6545-A3AB-12CBFD8DCF0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6" name="Picture 15">
              <a:extLst>
                <a:ext uri="{FF2B5EF4-FFF2-40B4-BE49-F238E27FC236}">
                  <a16:creationId xmlns:a16="http://schemas.microsoft.com/office/drawing/2014/main" id="{8722082E-E1DF-634A-A836-3F5F10A936C3}"/>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7" name="Group 16">
            <a:extLst>
              <a:ext uri="{FF2B5EF4-FFF2-40B4-BE49-F238E27FC236}">
                <a16:creationId xmlns:a16="http://schemas.microsoft.com/office/drawing/2014/main" id="{C1B640CF-6946-BE46-B374-855F5144221F}"/>
              </a:ext>
            </a:extLst>
          </p:cNvPr>
          <p:cNvGrpSpPr/>
          <p:nvPr userDrawn="1"/>
        </p:nvGrpSpPr>
        <p:grpSpPr>
          <a:xfrm>
            <a:off x="0" y="6395648"/>
            <a:ext cx="12192000" cy="470918"/>
            <a:chOff x="0" y="6395648"/>
            <a:chExt cx="12192000" cy="470918"/>
          </a:xfrm>
        </p:grpSpPr>
        <p:sp>
          <p:nvSpPr>
            <p:cNvPr id="18" name="Rectangle 17">
              <a:extLst>
                <a:ext uri="{FF2B5EF4-FFF2-40B4-BE49-F238E27FC236}">
                  <a16:creationId xmlns:a16="http://schemas.microsoft.com/office/drawing/2014/main" id="{56A294E8-77AE-DA42-BD60-7B59B1CAE485}"/>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4" name="Straight Connector 23">
              <a:extLst>
                <a:ext uri="{FF2B5EF4-FFF2-40B4-BE49-F238E27FC236}">
                  <a16:creationId xmlns:a16="http://schemas.microsoft.com/office/drawing/2014/main" id="{599FC31F-ED52-9C4A-AE39-F5A3E6D32332}"/>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5" name="Slide Number Placeholder 5">
            <a:extLst>
              <a:ext uri="{FF2B5EF4-FFF2-40B4-BE49-F238E27FC236}">
                <a16:creationId xmlns:a16="http://schemas.microsoft.com/office/drawing/2014/main" id="{D240CC9F-7191-5F44-996C-F96F44BBBCC0}"/>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E94B7BB6-A920-9C87-E779-C407526C3B11}"/>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208672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Grey Shie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DE7D81-13B8-AF4E-B872-344D1FDA58D0}"/>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27" name="Picture 26">
              <a:extLst>
                <a:ext uri="{FF2B5EF4-FFF2-40B4-BE49-F238E27FC236}">
                  <a16:creationId xmlns:a16="http://schemas.microsoft.com/office/drawing/2014/main" id="{DB044032-08FC-B844-88A8-08FDA25149DC}"/>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3890639" y="-2045539"/>
              <a:ext cx="8193228" cy="10603002"/>
            </a:xfrm>
            <a:prstGeom prst="rect">
              <a:avLst/>
            </a:prstGeom>
          </p:spPr>
        </p:pic>
        <p:pic>
          <p:nvPicPr>
            <p:cNvPr id="28" name="Picture 27">
              <a:extLst>
                <a:ext uri="{FF2B5EF4-FFF2-40B4-BE49-F238E27FC236}">
                  <a16:creationId xmlns:a16="http://schemas.microsoft.com/office/drawing/2014/main" id="{B5DAE276-DC3F-7F4D-8C26-D2C187FF26D3}"/>
                </a:ext>
              </a:extLst>
            </p:cNvPr>
            <p:cNvPicPr>
              <a:picLocks noChangeAspect="1"/>
            </p:cNvPicPr>
            <p:nvPr/>
          </p:nvPicPr>
          <p:blipFill>
            <a:blip r:embed="rId3" cstate="email">
              <a:alphaModFix amt="15000"/>
              <a:extLst>
                <a:ext uri="{28A0092B-C50C-407E-A947-70E740481C1C}">
                  <a14:useLocalDpi xmlns:a14="http://schemas.microsoft.com/office/drawing/2010/main"/>
                </a:ext>
              </a:extLst>
            </a:blip>
            <a:srcRect/>
            <a:stretch/>
          </p:blipFill>
          <p:spPr>
            <a:xfrm>
              <a:off x="5173001" y="727132"/>
              <a:ext cx="5641848" cy="4936616"/>
            </a:xfrm>
            <a:prstGeom prst="rect">
              <a:avLst/>
            </a:prstGeom>
          </p:spPr>
        </p:pic>
      </p:grpSp>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5" name="Group 14">
            <a:extLst>
              <a:ext uri="{FF2B5EF4-FFF2-40B4-BE49-F238E27FC236}">
                <a16:creationId xmlns:a16="http://schemas.microsoft.com/office/drawing/2014/main" id="{10E1D427-6DE9-FF48-AD45-A89BBC7E0C65}"/>
              </a:ext>
            </a:extLst>
          </p:cNvPr>
          <p:cNvGrpSpPr/>
          <p:nvPr userDrawn="1"/>
        </p:nvGrpSpPr>
        <p:grpSpPr>
          <a:xfrm>
            <a:off x="0" y="6395648"/>
            <a:ext cx="12192000" cy="470918"/>
            <a:chOff x="0" y="6395648"/>
            <a:chExt cx="12192000" cy="470918"/>
          </a:xfrm>
        </p:grpSpPr>
        <p:sp>
          <p:nvSpPr>
            <p:cNvPr id="17" name="Rectangle 16">
              <a:extLst>
                <a:ext uri="{FF2B5EF4-FFF2-40B4-BE49-F238E27FC236}">
                  <a16:creationId xmlns:a16="http://schemas.microsoft.com/office/drawing/2014/main" id="{546882E6-DCFC-5549-8B4B-924638DD5E4D}"/>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0" name="Straight Connector 19">
              <a:extLst>
                <a:ext uri="{FF2B5EF4-FFF2-40B4-BE49-F238E27FC236}">
                  <a16:creationId xmlns:a16="http://schemas.microsoft.com/office/drawing/2014/main" id="{1166022D-7E23-4E46-80A9-29347E1D7A21}"/>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5" name="Slide Number Placeholder 5">
            <a:extLst>
              <a:ext uri="{FF2B5EF4-FFF2-40B4-BE49-F238E27FC236}">
                <a16:creationId xmlns:a16="http://schemas.microsoft.com/office/drawing/2014/main" id="{20C05002-27B1-F944-9284-05593C3316AB}"/>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3798072A-715E-1773-F096-EE9C43BAD1F7}"/>
              </a:ext>
            </a:extLst>
          </p:cNvPr>
          <p:cNvPicPr>
            <a:picLocks noChangeAspect="1"/>
          </p:cNvPicPr>
          <p:nvPr userDrawn="1"/>
        </p:nvPicPr>
        <p:blipFill>
          <a:blip r:embed="rId4"/>
          <a:srcRect/>
          <a:stretch/>
        </p:blipFill>
        <p:spPr>
          <a:xfrm>
            <a:off x="721676" y="6410995"/>
            <a:ext cx="1298620" cy="450967"/>
          </a:xfrm>
          <a:prstGeom prst="rect">
            <a:avLst/>
          </a:prstGeom>
        </p:spPr>
      </p:pic>
    </p:spTree>
    <p:extLst>
      <p:ext uri="{BB962C8B-B14F-4D97-AF65-F5344CB8AC3E}">
        <p14:creationId xmlns:p14="http://schemas.microsoft.com/office/powerpoint/2010/main" val="34543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Grey Phoenix">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DAE276-DC3F-7F4D-8C26-D2C187FF26D3}"/>
              </a:ext>
              <a:ext uri="{C183D7F6-B498-43B3-948B-1728B52AA6E4}">
                <adec:decorative xmlns:adec="http://schemas.microsoft.com/office/drawing/2017/decorative" val="1"/>
              </a:ext>
            </a:extLst>
          </p:cNvPr>
          <p:cNvPicPr>
            <a:picLocks noChangeAspect="1"/>
          </p:cNvPicPr>
          <p:nvPr/>
        </p:nvPicPr>
        <p:blipFill>
          <a:blip r:embed="rId2" cstate="email">
            <a:alphaModFix amt="15000"/>
            <a:extLst>
              <a:ext uri="{28A0092B-C50C-407E-A947-70E740481C1C}">
                <a14:useLocalDpi xmlns:a14="http://schemas.microsoft.com/office/drawing/2010/main"/>
              </a:ext>
            </a:extLst>
          </a:blip>
          <a:srcRect/>
          <a:stretch/>
        </p:blipFill>
        <p:spPr>
          <a:xfrm>
            <a:off x="8307457" y="750290"/>
            <a:ext cx="5773549" cy="5051855"/>
          </a:xfrm>
          <a:prstGeom prst="rect">
            <a:avLst/>
          </a:prstGeom>
        </p:spPr>
      </p:pic>
      <p:sp>
        <p:nvSpPr>
          <p:cNvPr id="9" name="Title 1">
            <a:extLst>
              <a:ext uri="{FF2B5EF4-FFF2-40B4-BE49-F238E27FC236}">
                <a16:creationId xmlns:a16="http://schemas.microsoft.com/office/drawing/2014/main" id="{D9CD9831-3B3C-754B-A7A8-952190E4C5A3}"/>
              </a:ext>
            </a:extLst>
          </p:cNvPr>
          <p:cNvSpPr>
            <a:spLocks noGrp="1"/>
          </p:cNvSpPr>
          <p:nvPr userDrawn="1">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6BDA11F-C7EA-8E41-AB78-A68AE2718AE7}"/>
              </a:ext>
            </a:extLst>
          </p:cNvPr>
          <p:cNvSpPr>
            <a:spLocks noGrp="1"/>
          </p:cNvSpPr>
          <p:nvPr userDrawn="1">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4" name="Group 13">
            <a:extLst>
              <a:ext uri="{FF2B5EF4-FFF2-40B4-BE49-F238E27FC236}">
                <a16:creationId xmlns:a16="http://schemas.microsoft.com/office/drawing/2014/main" id="{37B53CED-F132-8443-AC5B-295A4C9B54F9}"/>
              </a:ext>
            </a:extLst>
          </p:cNvPr>
          <p:cNvGrpSpPr/>
          <p:nvPr userDrawn="1"/>
        </p:nvGrpSpPr>
        <p:grpSpPr>
          <a:xfrm>
            <a:off x="0" y="6395648"/>
            <a:ext cx="12192000" cy="470918"/>
            <a:chOff x="0" y="6395648"/>
            <a:chExt cx="12192000" cy="470918"/>
          </a:xfrm>
        </p:grpSpPr>
        <p:sp>
          <p:nvSpPr>
            <p:cNvPr id="15" name="Rectangle 14">
              <a:extLst>
                <a:ext uri="{FF2B5EF4-FFF2-40B4-BE49-F238E27FC236}">
                  <a16:creationId xmlns:a16="http://schemas.microsoft.com/office/drawing/2014/main" id="{EA3E02B2-CBAC-8B4D-BCCC-7D6D4CEA3E14}"/>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18" name="Straight Connector 17">
              <a:extLst>
                <a:ext uri="{FF2B5EF4-FFF2-40B4-BE49-F238E27FC236}">
                  <a16:creationId xmlns:a16="http://schemas.microsoft.com/office/drawing/2014/main" id="{73A8750C-3605-FE49-9E9F-92E1ED1E8F25}"/>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0" name="Slide Number Placeholder 5">
            <a:extLst>
              <a:ext uri="{FF2B5EF4-FFF2-40B4-BE49-F238E27FC236}">
                <a16:creationId xmlns:a16="http://schemas.microsoft.com/office/drawing/2014/main" id="{7F844CA6-95A6-974C-91AC-4745D6012231}"/>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529289C9-1116-B384-0E35-8A995BC6AB01}"/>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37020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ey Bar">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416ABD3-B0FF-3B4C-8FD0-7EFA6952464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8" name="Rectangle 27">
              <a:extLst>
                <a:ext uri="{FF2B5EF4-FFF2-40B4-BE49-F238E27FC236}">
                  <a16:creationId xmlns:a16="http://schemas.microsoft.com/office/drawing/2014/main" id="{37F6E9A7-0B96-9A45-BE03-B02DAC131566}"/>
                </a:ext>
              </a:extLst>
            </p:cNvPr>
            <p:cNvSpPr/>
            <p:nvPr userDrawn="1"/>
          </p:nvSpPr>
          <p:spPr>
            <a:xfrm>
              <a:off x="5303520" y="0"/>
              <a:ext cx="384048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9" name="Picture 28">
              <a:extLst>
                <a:ext uri="{FF2B5EF4-FFF2-40B4-BE49-F238E27FC236}">
                  <a16:creationId xmlns:a16="http://schemas.microsoft.com/office/drawing/2014/main" id="{1CCBEB3A-B9C1-834D-8C72-39DBB3010625}"/>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rcRect/>
            <a:stretch/>
          </p:blipFill>
          <p:spPr>
            <a:xfrm>
              <a:off x="5156004" y="750290"/>
              <a:ext cx="5773549" cy="5051855"/>
            </a:xfrm>
            <a:prstGeom prst="rect">
              <a:avLst/>
            </a:prstGeom>
          </p:spPr>
        </p:pic>
      </p:grpSp>
      <p:sp>
        <p:nvSpPr>
          <p:cNvPr id="13" name="Title 1">
            <a:extLst>
              <a:ext uri="{FF2B5EF4-FFF2-40B4-BE49-F238E27FC236}">
                <a16:creationId xmlns:a16="http://schemas.microsoft.com/office/drawing/2014/main" id="{92991CA0-39EA-1545-AEF0-B75C5CE4761B}"/>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71327F5D-F3C8-B04A-BB58-B93516C9BA20}"/>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5" name="Group 14">
            <a:extLst>
              <a:ext uri="{FF2B5EF4-FFF2-40B4-BE49-F238E27FC236}">
                <a16:creationId xmlns:a16="http://schemas.microsoft.com/office/drawing/2014/main" id="{E9F15AE8-620E-BA43-A6E2-91EEF5D4924E}"/>
              </a:ext>
            </a:extLst>
          </p:cNvPr>
          <p:cNvGrpSpPr/>
          <p:nvPr userDrawn="1"/>
        </p:nvGrpSpPr>
        <p:grpSpPr>
          <a:xfrm>
            <a:off x="0" y="6395648"/>
            <a:ext cx="12192000" cy="470918"/>
            <a:chOff x="0" y="6395648"/>
            <a:chExt cx="12192000" cy="470918"/>
          </a:xfrm>
        </p:grpSpPr>
        <p:sp>
          <p:nvSpPr>
            <p:cNvPr id="17" name="Rectangle 16">
              <a:extLst>
                <a:ext uri="{FF2B5EF4-FFF2-40B4-BE49-F238E27FC236}">
                  <a16:creationId xmlns:a16="http://schemas.microsoft.com/office/drawing/2014/main" id="{524F6476-7CB6-F045-8DD8-85E076C80753}"/>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19" name="Straight Connector 18">
              <a:extLst>
                <a:ext uri="{FF2B5EF4-FFF2-40B4-BE49-F238E27FC236}">
                  <a16:creationId xmlns:a16="http://schemas.microsoft.com/office/drawing/2014/main" id="{9D8DE150-EF59-4646-B055-08FE63B8193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5" name="Slide Number Placeholder 5">
            <a:extLst>
              <a:ext uri="{FF2B5EF4-FFF2-40B4-BE49-F238E27FC236}">
                <a16:creationId xmlns:a16="http://schemas.microsoft.com/office/drawing/2014/main" id="{73C6A6AE-013F-7440-865B-F6522D63CD78}"/>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F1951D95-D425-8E88-1FC7-45B71E5EE2C5}"/>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381209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Dark Greystone">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58D9-D054-3F4C-A92D-31C58702540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6" name="Rectangle 15">
              <a:extLst>
                <a:ext uri="{FF2B5EF4-FFF2-40B4-BE49-F238E27FC236}">
                  <a16:creationId xmlns:a16="http://schemas.microsoft.com/office/drawing/2014/main" id="{421968A1-5801-1E42-B6BA-F3BB96E0DF8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7" name="Picture 16">
              <a:extLst>
                <a:ext uri="{FF2B5EF4-FFF2-40B4-BE49-F238E27FC236}">
                  <a16:creationId xmlns:a16="http://schemas.microsoft.com/office/drawing/2014/main" id="{E0FE511D-5816-794B-A1B8-B5C1A62FA9EC}"/>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5156004" y="749809"/>
              <a:ext cx="5773549" cy="5051855"/>
            </a:xfrm>
            <a:prstGeom prst="rect">
              <a:avLst/>
            </a:prstGeom>
          </p:spPr>
        </p:pic>
      </p:grpSp>
      <p:sp>
        <p:nvSpPr>
          <p:cNvPr id="13" name="Title 1">
            <a:extLst>
              <a:ext uri="{FF2B5EF4-FFF2-40B4-BE49-F238E27FC236}">
                <a16:creationId xmlns:a16="http://schemas.microsoft.com/office/drawing/2014/main" id="{BA048696-EA6C-704F-9DD8-BBC1BBCE226E}"/>
              </a:ext>
            </a:extLst>
          </p:cNvPr>
          <p:cNvSpPr>
            <a:spLocks noGrp="1"/>
          </p:cNvSpPr>
          <p:nvPr>
            <p:ph type="ctrTitle"/>
          </p:nvPr>
        </p:nvSpPr>
        <p:spPr>
          <a:xfrm>
            <a:off x="914400" y="1201106"/>
            <a:ext cx="5583936" cy="2387600"/>
          </a:xfrm>
        </p:spPr>
        <p:txBody>
          <a:bodyPr anchor="b">
            <a:normAutofit/>
          </a:bodyPr>
          <a:lstStyle>
            <a:lvl1pPr algn="l">
              <a:defRPr sz="4800" b="0" i="0">
                <a:solidFill>
                  <a:schemeClr val="bg1"/>
                </a:solidFill>
                <a:latin typeface="Helvetica" pitchFamily="2" charset="0"/>
                <a:cs typeface="Arial" panose="020B0604020202020204" pitchFamily="34"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273C311C-0F83-4F4C-B006-EF4884A4D7A1}"/>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bg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8" name="Group 17">
            <a:extLst>
              <a:ext uri="{FF2B5EF4-FFF2-40B4-BE49-F238E27FC236}">
                <a16:creationId xmlns:a16="http://schemas.microsoft.com/office/drawing/2014/main" id="{7F99C2B9-712A-6740-AB97-D078228927A9}"/>
              </a:ext>
            </a:extLst>
          </p:cNvPr>
          <p:cNvGrpSpPr/>
          <p:nvPr userDrawn="1"/>
        </p:nvGrpSpPr>
        <p:grpSpPr>
          <a:xfrm>
            <a:off x="0" y="6395648"/>
            <a:ext cx="12192000" cy="470918"/>
            <a:chOff x="0" y="6395648"/>
            <a:chExt cx="12192000" cy="470918"/>
          </a:xfrm>
        </p:grpSpPr>
        <p:sp>
          <p:nvSpPr>
            <p:cNvPr id="19" name="Rectangle 18">
              <a:extLst>
                <a:ext uri="{FF2B5EF4-FFF2-40B4-BE49-F238E27FC236}">
                  <a16:creationId xmlns:a16="http://schemas.microsoft.com/office/drawing/2014/main" id="{468BA4E4-68D3-9848-B59C-1691417CF0F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7" name="Straight Connector 26">
              <a:extLst>
                <a:ext uri="{FF2B5EF4-FFF2-40B4-BE49-F238E27FC236}">
                  <a16:creationId xmlns:a16="http://schemas.microsoft.com/office/drawing/2014/main" id="{AA567955-9DBD-3749-B9F0-7C58E7C3578F}"/>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5">
            <a:extLst>
              <a:ext uri="{FF2B5EF4-FFF2-40B4-BE49-F238E27FC236}">
                <a16:creationId xmlns:a16="http://schemas.microsoft.com/office/drawing/2014/main" id="{6D03671C-9E05-354F-99A8-FBA1A1B2BE1E}"/>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2" name="Picture 1">
            <a:extLst>
              <a:ext uri="{FF2B5EF4-FFF2-40B4-BE49-F238E27FC236}">
                <a16:creationId xmlns:a16="http://schemas.microsoft.com/office/drawing/2014/main" id="{A980A4FC-7CE2-B60D-08A6-02013E4FDAB4}"/>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150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0" i="0"/>
            </a:lvl1pPr>
            <a:lvl2pPr>
              <a:defRPr b="0" i="0"/>
            </a:lvl2pPr>
            <a:lvl3pPr>
              <a:defRPr b="0" i="0"/>
            </a:lvl3pPr>
            <a:lvl4pPr>
              <a:defRPr b="0" i="0"/>
            </a:lvl4pPr>
            <a:lvl5pPr>
              <a:defRPr sz="16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1459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Light Greyst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a:extLst>
              <a:ext uri="{FF2B5EF4-FFF2-40B4-BE49-F238E27FC236}">
                <a16:creationId xmlns:a16="http://schemas.microsoft.com/office/drawing/2014/main" id="{189CD69E-4FBE-784C-A603-C5046E41FB5C}"/>
              </a:ext>
              <a:ext uri="{C183D7F6-B498-43B3-948B-1728B52AA6E4}">
                <adec:decorative xmlns:adec="http://schemas.microsoft.com/office/drawing/2017/decorative" val="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9427464" y="0"/>
            <a:ext cx="3836416" cy="3356864"/>
          </a:xfrm>
          <a:prstGeom prst="rect">
            <a:avLst/>
          </a:prstGeom>
        </p:spPr>
      </p:pic>
      <p:grpSp>
        <p:nvGrpSpPr>
          <p:cNvPr id="25" name="Group 24">
            <a:extLst>
              <a:ext uri="{FF2B5EF4-FFF2-40B4-BE49-F238E27FC236}">
                <a16:creationId xmlns:a16="http://schemas.microsoft.com/office/drawing/2014/main" id="{8923BFE0-88BF-6C4F-9DCD-90DA93D7C015}"/>
              </a:ext>
            </a:extLst>
          </p:cNvPr>
          <p:cNvGrpSpPr/>
          <p:nvPr userDrawn="1"/>
        </p:nvGrpSpPr>
        <p:grpSpPr>
          <a:xfrm>
            <a:off x="0" y="6395648"/>
            <a:ext cx="12192000" cy="470918"/>
            <a:chOff x="0" y="6395648"/>
            <a:chExt cx="12192000" cy="470918"/>
          </a:xfrm>
        </p:grpSpPr>
        <p:sp>
          <p:nvSpPr>
            <p:cNvPr id="26" name="Rectangle 25">
              <a:extLst>
                <a:ext uri="{FF2B5EF4-FFF2-40B4-BE49-F238E27FC236}">
                  <a16:creationId xmlns:a16="http://schemas.microsoft.com/office/drawing/2014/main" id="{FA9FCA20-4969-3F42-96F4-25D769664EA9}"/>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30" name="Straight Connector 29">
              <a:extLst>
                <a:ext uri="{FF2B5EF4-FFF2-40B4-BE49-F238E27FC236}">
                  <a16:creationId xmlns:a16="http://schemas.microsoft.com/office/drawing/2014/main" id="{9BC5CC65-7716-E342-8F36-826B8966DAE5}"/>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31" name="Slide Number Placeholder 5">
            <a:extLst>
              <a:ext uri="{FF2B5EF4-FFF2-40B4-BE49-F238E27FC236}">
                <a16:creationId xmlns:a16="http://schemas.microsoft.com/office/drawing/2014/main" id="{DFDC00E8-6E5F-6F4A-91E9-8348258B40EB}"/>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4" name="Picture 3">
            <a:extLst>
              <a:ext uri="{FF2B5EF4-FFF2-40B4-BE49-F238E27FC236}">
                <a16:creationId xmlns:a16="http://schemas.microsoft.com/office/drawing/2014/main" id="{09F6657A-78C1-AF46-604B-2E725C9F92E2}"/>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105100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rgbClr val="800000"/>
                </a:solidFill>
              </a:defRPr>
            </a:lvl1pPr>
          </a:lstStyle>
          <a:p>
            <a:r>
              <a:rPr lang="en-US"/>
              <a:t>Click to edit Master title style</a:t>
            </a:r>
            <a:endParaRPr lang="en-US" dirty="0"/>
          </a:p>
        </p:txBody>
      </p:sp>
      <p:pic>
        <p:nvPicPr>
          <p:cNvPr id="21" name="Picture 20">
            <a:extLst>
              <a:ext uri="{FF2B5EF4-FFF2-40B4-BE49-F238E27FC236}">
                <a16:creationId xmlns:a16="http://schemas.microsoft.com/office/drawing/2014/main" id="{42C294E9-685F-4941-9BB0-F4B17776BCCB}"/>
              </a:ext>
              <a:ext uri="{C183D7F6-B498-43B3-948B-1728B52AA6E4}">
                <adec:decorative xmlns:adec="http://schemas.microsoft.com/office/drawing/2017/decorative" val="1"/>
              </a:ext>
            </a:extLst>
          </p:cNvPr>
          <p:cNvPicPr>
            <a:picLocks noChangeAspect="1"/>
          </p:cNvPicPr>
          <p:nvPr userDrawn="1"/>
        </p:nvPicPr>
        <p:blipFill>
          <a:blip r:embed="rId2" cstate="email">
            <a:alphaModFix amt="10000"/>
            <a:extLst>
              <a:ext uri="{28A0092B-C50C-407E-A947-70E740481C1C}">
                <a14:useLocalDpi xmlns:a14="http://schemas.microsoft.com/office/drawing/2010/main"/>
              </a:ext>
            </a:extLst>
          </a:blip>
          <a:srcRect/>
          <a:stretch/>
        </p:blipFill>
        <p:spPr>
          <a:xfrm>
            <a:off x="9429243" y="0"/>
            <a:ext cx="3836416" cy="3356864"/>
          </a:xfrm>
          <a:prstGeom prst="rect">
            <a:avLst/>
          </a:prstGeom>
        </p:spPr>
      </p:pic>
      <p:grpSp>
        <p:nvGrpSpPr>
          <p:cNvPr id="14" name="Group 13">
            <a:extLst>
              <a:ext uri="{FF2B5EF4-FFF2-40B4-BE49-F238E27FC236}">
                <a16:creationId xmlns:a16="http://schemas.microsoft.com/office/drawing/2014/main" id="{44CC6F50-52DC-724E-8F78-A0F0EDA50CB1}"/>
              </a:ext>
            </a:extLst>
          </p:cNvPr>
          <p:cNvGrpSpPr/>
          <p:nvPr userDrawn="1"/>
        </p:nvGrpSpPr>
        <p:grpSpPr>
          <a:xfrm>
            <a:off x="0" y="6395648"/>
            <a:ext cx="12192000" cy="470918"/>
            <a:chOff x="0" y="6395648"/>
            <a:chExt cx="12192000" cy="470918"/>
          </a:xfrm>
        </p:grpSpPr>
        <p:sp>
          <p:nvSpPr>
            <p:cNvPr id="15" name="Rectangle 14">
              <a:extLst>
                <a:ext uri="{FF2B5EF4-FFF2-40B4-BE49-F238E27FC236}">
                  <a16:creationId xmlns:a16="http://schemas.microsoft.com/office/drawing/2014/main" id="{57F6AA49-F523-9543-8C7B-F844A991CCD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19" name="Straight Connector 18">
              <a:extLst>
                <a:ext uri="{FF2B5EF4-FFF2-40B4-BE49-F238E27FC236}">
                  <a16:creationId xmlns:a16="http://schemas.microsoft.com/office/drawing/2014/main" id="{149B517D-55DE-0041-BF07-70A7CB895AA6}"/>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0" name="Slide Number Placeholder 5">
            <a:extLst>
              <a:ext uri="{FF2B5EF4-FFF2-40B4-BE49-F238E27FC236}">
                <a16:creationId xmlns:a16="http://schemas.microsoft.com/office/drawing/2014/main" id="{458EC21A-2BF3-7448-BBF3-EAB7DE82DA07}"/>
              </a:ext>
            </a:extLst>
          </p:cNvPr>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pic>
        <p:nvPicPr>
          <p:cNvPr id="4" name="Picture 3">
            <a:extLst>
              <a:ext uri="{FF2B5EF4-FFF2-40B4-BE49-F238E27FC236}">
                <a16:creationId xmlns:a16="http://schemas.microsoft.com/office/drawing/2014/main" id="{969E360A-5239-E8CB-9820-760F56A6453B}"/>
              </a:ext>
            </a:extLst>
          </p:cNvPr>
          <p:cNvPicPr>
            <a:picLocks noChangeAspect="1"/>
          </p:cNvPicPr>
          <p:nvPr userDrawn="1"/>
        </p:nvPicPr>
        <p:blipFill>
          <a:blip r:embed="rId3"/>
          <a:srcRect/>
          <a:stretch/>
        </p:blipFill>
        <p:spPr>
          <a:xfrm>
            <a:off x="721676" y="6410995"/>
            <a:ext cx="1298620" cy="450967"/>
          </a:xfrm>
          <a:prstGeom prst="rect">
            <a:avLst/>
          </a:prstGeom>
        </p:spPr>
      </p:pic>
    </p:spTree>
    <p:extLst>
      <p:ext uri="{BB962C8B-B14F-4D97-AF65-F5344CB8AC3E}">
        <p14:creationId xmlns:p14="http://schemas.microsoft.com/office/powerpoint/2010/main" val="32309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087C9A-E8D9-974D-A8DB-31E5738F2EF4}"/>
              </a:ext>
            </a:extLst>
          </p:cNvPr>
          <p:cNvGrpSpPr/>
          <p:nvPr userDrawn="1"/>
        </p:nvGrpSpPr>
        <p:grpSpPr>
          <a:xfrm>
            <a:off x="0" y="6395648"/>
            <a:ext cx="12192000" cy="470918"/>
            <a:chOff x="0" y="6395648"/>
            <a:chExt cx="12192000" cy="470918"/>
          </a:xfrm>
        </p:grpSpPr>
        <p:sp>
          <p:nvSpPr>
            <p:cNvPr id="11" name="Rectangle 10">
              <a:extLst>
                <a:ext uri="{FF2B5EF4-FFF2-40B4-BE49-F238E27FC236}">
                  <a16:creationId xmlns:a16="http://schemas.microsoft.com/office/drawing/2014/main" id="{33803185-146A-A14A-A4BF-97AB8098152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9" name="Picture 18">
              <a:extLst>
                <a:ext uri="{FF2B5EF4-FFF2-40B4-BE49-F238E27FC236}">
                  <a16:creationId xmlns:a16="http://schemas.microsoft.com/office/drawing/2014/main" id="{54921422-8629-6144-8677-B59D84B4D0FF}"/>
                </a:ext>
              </a:extLst>
            </p:cNvPr>
            <p:cNvPicPr>
              <a:picLocks noChangeAspect="1"/>
            </p:cNvPicPr>
            <p:nvPr userDrawn="1"/>
          </p:nvPicPr>
          <p:blipFill>
            <a:blip r:embed="rId22"/>
            <a:srcRect/>
            <a:stretch/>
          </p:blipFill>
          <p:spPr>
            <a:xfrm>
              <a:off x="721676" y="6410995"/>
              <a:ext cx="1298620" cy="450967"/>
            </a:xfrm>
            <a:prstGeom prst="rect">
              <a:avLst/>
            </a:prstGeom>
          </p:spPr>
        </p:pic>
        <p:cxnSp>
          <p:nvCxnSpPr>
            <p:cNvPr id="14" name="Straight Connector 13">
              <a:extLst>
                <a:ext uri="{FF2B5EF4-FFF2-40B4-BE49-F238E27FC236}">
                  <a16:creationId xmlns:a16="http://schemas.microsoft.com/office/drawing/2014/main" id="{7C432EE2-7792-3845-B4F9-855AEA81B94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838200" y="154987"/>
            <a:ext cx="10515600" cy="871412"/>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userDrawn="1">
            <p:ph type="body" idx="1"/>
          </p:nvPr>
        </p:nvSpPr>
        <p:spPr>
          <a:xfrm>
            <a:off x="838200" y="1301861"/>
            <a:ext cx="10515600" cy="4661767"/>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userDrawn="1">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cxnSp>
        <p:nvCxnSpPr>
          <p:cNvPr id="13" name="Straight Connector 12">
            <a:extLst>
              <a:ext uri="{FF2B5EF4-FFF2-40B4-BE49-F238E27FC236}">
                <a16:creationId xmlns:a16="http://schemas.microsoft.com/office/drawing/2014/main" id="{18E5C833-4073-5D47-B09D-AF15D624975A}"/>
              </a:ext>
            </a:extLst>
          </p:cNvPr>
          <p:cNvCxnSpPr>
            <a:cxnSpLocks/>
          </p:cNvCxnSpPr>
          <p:nvPr userDrawn="1"/>
        </p:nvCxnSpPr>
        <p:spPr>
          <a:xfrm>
            <a:off x="0" y="1026399"/>
            <a:ext cx="12192000" cy="0"/>
          </a:xfrm>
          <a:prstGeom prst="line">
            <a:avLst/>
          </a:prstGeom>
          <a:ln w="38100">
            <a:solidFill>
              <a:srgbClr val="D6D6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946314"/>
      </p:ext>
    </p:extLst>
  </p:cSld>
  <p:clrMap bg1="lt1" tx1="dk1" bg2="lt2" tx2="dk2" accent1="accent1" accent2="accent2" accent3="accent3" accent4="accent4" accent5="accent5" accent6="accent6" hlink="hlink" folHlink="folHlink"/>
  <p:sldLayoutIdLst>
    <p:sldLayoutId id="2147483684" r:id="rId1"/>
    <p:sldLayoutId id="2147483708" r:id="rId2"/>
    <p:sldLayoutId id="2147483685" r:id="rId3"/>
    <p:sldLayoutId id="2147483709" r:id="rId4"/>
    <p:sldLayoutId id="2147483703" r:id="rId5"/>
    <p:sldLayoutId id="2147483704" r:id="rId6"/>
    <p:sldLayoutId id="2147483686" r:id="rId7"/>
    <p:sldLayoutId id="2147483687" r:id="rId8"/>
    <p:sldLayoutId id="2147483688" r:id="rId9"/>
    <p:sldLayoutId id="2147483705" r:id="rId10"/>
    <p:sldLayoutId id="2147483689" r:id="rId11"/>
    <p:sldLayoutId id="2147483690" r:id="rId12"/>
    <p:sldLayoutId id="2147483691" r:id="rId13"/>
    <p:sldLayoutId id="2147483692" r:id="rId14"/>
    <p:sldLayoutId id="2147483697" r:id="rId15"/>
    <p:sldLayoutId id="2147483700" r:id="rId16"/>
    <p:sldLayoutId id="2147483701" r:id="rId17"/>
    <p:sldLayoutId id="2147483706" r:id="rId18"/>
    <p:sldLayoutId id="2147483710" r:id="rId19"/>
    <p:sldLayoutId id="2147483707" r:id="rId20"/>
  </p:sldLayoutIdLst>
  <p:hf hdr="0" ftr="0" dt="0"/>
  <p:txStyles>
    <p:titleStyle>
      <a:lvl1pPr algn="l" defTabSz="914400" rtl="0" eaLnBrk="1" latinLnBrk="0" hangingPunct="1">
        <a:lnSpc>
          <a:spcPct val="90000"/>
        </a:lnSpc>
        <a:spcBef>
          <a:spcPct val="0"/>
        </a:spcBef>
        <a:buNone/>
        <a:defRPr sz="3600" b="0" i="0" kern="1200">
          <a:solidFill>
            <a:srgbClr val="800000"/>
          </a:solidFill>
          <a:latin typeface="Helvetica"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4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FE14-8E7D-124D-BA27-138CFDB1A470}"/>
              </a:ext>
            </a:extLst>
          </p:cNvPr>
          <p:cNvSpPr>
            <a:spLocks noGrp="1"/>
          </p:cNvSpPr>
          <p:nvPr>
            <p:ph type="ctrTitle"/>
          </p:nvPr>
        </p:nvSpPr>
        <p:spPr/>
        <p:txBody>
          <a:bodyPr/>
          <a:lstStyle/>
          <a:p>
            <a:r>
              <a:rPr lang="en-US" dirty="0"/>
              <a:t>Large Scale Analysis: Crimes in Chicago</a:t>
            </a:r>
          </a:p>
        </p:txBody>
      </p:sp>
      <p:sp>
        <p:nvSpPr>
          <p:cNvPr id="3" name="Subtitle 2">
            <a:extLst>
              <a:ext uri="{FF2B5EF4-FFF2-40B4-BE49-F238E27FC236}">
                <a16:creationId xmlns:a16="http://schemas.microsoft.com/office/drawing/2014/main" id="{17B27DE5-81DC-6A45-BF70-869A26ED4E56}"/>
              </a:ext>
            </a:extLst>
          </p:cNvPr>
          <p:cNvSpPr>
            <a:spLocks noGrp="1"/>
          </p:cNvSpPr>
          <p:nvPr>
            <p:ph type="subTitle" idx="1"/>
          </p:nvPr>
        </p:nvSpPr>
        <p:spPr/>
        <p:txBody>
          <a:bodyPr>
            <a:normAutofit fontScale="92500" lnSpcReduction="20000"/>
          </a:bodyPr>
          <a:lstStyle/>
          <a:p>
            <a:pPr algn="just"/>
            <a:r>
              <a:rPr lang="en-US" i="1" dirty="0">
                <a:solidFill>
                  <a:schemeClr val="tx1"/>
                </a:solidFill>
              </a:rPr>
              <a:t>By Harsh Vardhan Pachisia</a:t>
            </a:r>
          </a:p>
          <a:p>
            <a:pPr algn="just"/>
            <a:r>
              <a:rPr lang="en-US" u="sng" dirty="0">
                <a:solidFill>
                  <a:schemeClr val="tx1"/>
                </a:solidFill>
              </a:rPr>
              <a:t>May 2024</a:t>
            </a:r>
          </a:p>
        </p:txBody>
      </p:sp>
      <p:pic>
        <p:nvPicPr>
          <p:cNvPr id="10" name="Audio 9">
            <a:extLst>
              <a:ext uri="{FF2B5EF4-FFF2-40B4-BE49-F238E27FC236}">
                <a16:creationId xmlns:a16="http://schemas.microsoft.com/office/drawing/2014/main" id="{8CD41303-E1E5-905F-2A67-D0354949A3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9587881"/>
      </p:ext>
    </p:extLst>
  </p:cSld>
  <p:clrMapOvr>
    <a:masterClrMapping/>
  </p:clrMapOvr>
  <mc:AlternateContent xmlns:mc="http://schemas.openxmlformats.org/markup-compatibility/2006">
    <mc:Choice xmlns:p14="http://schemas.microsoft.com/office/powerpoint/2010/main" Requires="p14">
      <p:transition spd="slow" p14:dur="2000" advTm="8014"/>
    </mc:Choice>
    <mc:Fallback>
      <p:transition spd="slow" advTm="8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5267-DFB0-8B35-2BFB-180397ADB94B}"/>
              </a:ext>
            </a:extLst>
          </p:cNvPr>
          <p:cNvSpPr>
            <a:spLocks noGrp="1"/>
          </p:cNvSpPr>
          <p:nvPr>
            <p:ph type="title"/>
          </p:nvPr>
        </p:nvSpPr>
        <p:spPr/>
        <p:txBody>
          <a:bodyPr/>
          <a:lstStyle/>
          <a:p>
            <a:r>
              <a:rPr lang="en-US" dirty="0"/>
              <a:t>COVID-19 Impact Analysis</a:t>
            </a:r>
          </a:p>
        </p:txBody>
      </p:sp>
      <p:sp>
        <p:nvSpPr>
          <p:cNvPr id="3" name="Content Placeholder 2">
            <a:extLst>
              <a:ext uri="{FF2B5EF4-FFF2-40B4-BE49-F238E27FC236}">
                <a16:creationId xmlns:a16="http://schemas.microsoft.com/office/drawing/2014/main" id="{89AE1409-9A84-AE7B-21B4-8D0009A857D1}"/>
              </a:ext>
            </a:extLst>
          </p:cNvPr>
          <p:cNvSpPr>
            <a:spLocks noGrp="1"/>
          </p:cNvSpPr>
          <p:nvPr>
            <p:ph idx="1"/>
          </p:nvPr>
        </p:nvSpPr>
        <p:spPr>
          <a:xfrm>
            <a:off x="838200" y="1301861"/>
            <a:ext cx="5931090" cy="4661767"/>
          </a:xfrm>
        </p:spPr>
        <p:txBody>
          <a:bodyPr/>
          <a:lstStyle/>
          <a:p>
            <a:pPr algn="just"/>
            <a:r>
              <a:rPr lang="en-US" dirty="0">
                <a:solidFill>
                  <a:schemeClr val="tx1"/>
                </a:solidFill>
              </a:rPr>
              <a:t>We see a very clear relationship between number of crimes and COVID cases in each neighborhood. </a:t>
            </a:r>
          </a:p>
          <a:p>
            <a:pPr marL="0" indent="0" algn="just">
              <a:buNone/>
            </a:pPr>
            <a:endParaRPr lang="en-US" dirty="0">
              <a:solidFill>
                <a:schemeClr val="tx1"/>
              </a:solidFill>
            </a:endParaRPr>
          </a:p>
          <a:p>
            <a:pPr algn="just"/>
            <a:r>
              <a:rPr lang="en-US" dirty="0">
                <a:solidFill>
                  <a:schemeClr val="tx1"/>
                </a:solidFill>
              </a:rPr>
              <a:t>If number of crimes increases, the number of cases seem to increase as well. </a:t>
            </a:r>
          </a:p>
        </p:txBody>
      </p:sp>
      <p:sp>
        <p:nvSpPr>
          <p:cNvPr id="4" name="Slide Number Placeholder 3">
            <a:extLst>
              <a:ext uri="{FF2B5EF4-FFF2-40B4-BE49-F238E27FC236}">
                <a16:creationId xmlns:a16="http://schemas.microsoft.com/office/drawing/2014/main" id="{4CDB7F5C-4586-EE5A-C91D-EAFECAF0C679}"/>
              </a:ext>
            </a:extLst>
          </p:cNvPr>
          <p:cNvSpPr>
            <a:spLocks noGrp="1"/>
          </p:cNvSpPr>
          <p:nvPr>
            <p:ph type="sldNum" sz="quarter" idx="12"/>
          </p:nvPr>
        </p:nvSpPr>
        <p:spPr/>
        <p:txBody>
          <a:bodyPr/>
          <a:lstStyle/>
          <a:p>
            <a:fld id="{7DFC1CBA-4892-A140-A01E-A83B9C8F6E3B}" type="slidenum">
              <a:rPr lang="en-US" smtClean="0"/>
              <a:pPr/>
              <a:t>10</a:t>
            </a:fld>
            <a:endParaRPr lang="en-US" dirty="0"/>
          </a:p>
        </p:txBody>
      </p:sp>
      <p:pic>
        <p:nvPicPr>
          <p:cNvPr id="6" name="Picture 5">
            <a:extLst>
              <a:ext uri="{FF2B5EF4-FFF2-40B4-BE49-F238E27FC236}">
                <a16:creationId xmlns:a16="http://schemas.microsoft.com/office/drawing/2014/main" id="{A5F43D4D-98D6-E679-432D-C400685B3AA3}"/>
              </a:ext>
            </a:extLst>
          </p:cNvPr>
          <p:cNvPicPr>
            <a:picLocks noChangeAspect="1"/>
          </p:cNvPicPr>
          <p:nvPr/>
        </p:nvPicPr>
        <p:blipFill>
          <a:blip r:embed="rId4"/>
          <a:stretch>
            <a:fillRect/>
          </a:stretch>
        </p:blipFill>
        <p:spPr>
          <a:xfrm>
            <a:off x="7050206" y="1401170"/>
            <a:ext cx="4303594" cy="4303594"/>
          </a:xfrm>
          <a:prstGeom prst="rect">
            <a:avLst/>
          </a:prstGeom>
        </p:spPr>
      </p:pic>
      <p:pic>
        <p:nvPicPr>
          <p:cNvPr id="15" name="Audio 14">
            <a:extLst>
              <a:ext uri="{FF2B5EF4-FFF2-40B4-BE49-F238E27FC236}">
                <a16:creationId xmlns:a16="http://schemas.microsoft.com/office/drawing/2014/main" id="{318DFE21-5CF6-4917-9849-496DF49A11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2526896"/>
      </p:ext>
    </p:extLst>
  </p:cSld>
  <p:clrMapOvr>
    <a:masterClrMapping/>
  </p:clrMapOvr>
  <mc:AlternateContent xmlns:mc="http://schemas.openxmlformats.org/markup-compatibility/2006">
    <mc:Choice xmlns:p14="http://schemas.microsoft.com/office/powerpoint/2010/main" Requires="p14">
      <p:transition spd="slow" p14:dur="2000" advTm="14406"/>
    </mc:Choice>
    <mc:Fallback>
      <p:transition spd="slow" advTm="1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B4EE-7524-4096-497E-4B18352178DA}"/>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674ED8F5-CBEE-ADA6-25F3-46674E070857}"/>
              </a:ext>
            </a:extLst>
          </p:cNvPr>
          <p:cNvSpPr>
            <a:spLocks noGrp="1"/>
          </p:cNvSpPr>
          <p:nvPr>
            <p:ph idx="1"/>
          </p:nvPr>
        </p:nvSpPr>
        <p:spPr/>
        <p:txBody>
          <a:bodyPr/>
          <a:lstStyle/>
          <a:p>
            <a:pPr algn="just"/>
            <a:r>
              <a:rPr lang="en-US" dirty="0">
                <a:solidFill>
                  <a:schemeClr val="tx1"/>
                </a:solidFill>
              </a:rPr>
              <a:t>I conducted extensive feature engineering on factors I thought could affect crime rates such as:</a:t>
            </a:r>
          </a:p>
          <a:p>
            <a:pPr algn="just"/>
            <a:endParaRPr lang="en-US" dirty="0">
              <a:solidFill>
                <a:schemeClr val="tx1"/>
              </a:solidFill>
            </a:endParaRPr>
          </a:p>
          <a:p>
            <a:pPr marL="457200" indent="-457200" algn="just">
              <a:buAutoNum type="arabicPeriod"/>
            </a:pPr>
            <a:r>
              <a:rPr lang="en-US" dirty="0">
                <a:solidFill>
                  <a:schemeClr val="tx1"/>
                </a:solidFill>
              </a:rPr>
              <a:t>Month</a:t>
            </a:r>
          </a:p>
          <a:p>
            <a:pPr marL="457200" indent="-457200" algn="just">
              <a:buAutoNum type="arabicPeriod"/>
            </a:pPr>
            <a:r>
              <a:rPr lang="en-US" dirty="0">
                <a:solidFill>
                  <a:schemeClr val="tx1"/>
                </a:solidFill>
              </a:rPr>
              <a:t>Hour of day</a:t>
            </a:r>
          </a:p>
          <a:p>
            <a:pPr marL="457200" indent="-457200" algn="just">
              <a:buAutoNum type="arabicPeriod"/>
            </a:pPr>
            <a:r>
              <a:rPr lang="en-US" dirty="0">
                <a:solidFill>
                  <a:schemeClr val="tx1"/>
                </a:solidFill>
              </a:rPr>
              <a:t>Season</a:t>
            </a:r>
          </a:p>
          <a:p>
            <a:pPr marL="457200" indent="-457200" algn="just">
              <a:buAutoNum type="arabicPeriod"/>
            </a:pPr>
            <a:r>
              <a:rPr lang="en-US" dirty="0">
                <a:solidFill>
                  <a:schemeClr val="tx1"/>
                </a:solidFill>
              </a:rPr>
              <a:t>Yearly change in crime rate based on community</a:t>
            </a:r>
          </a:p>
          <a:p>
            <a:pPr marL="457200" indent="-457200" algn="just">
              <a:buAutoNum type="arabicPeriod"/>
            </a:pPr>
            <a:r>
              <a:rPr lang="en-US" dirty="0">
                <a:solidFill>
                  <a:schemeClr val="tx1"/>
                </a:solidFill>
              </a:rPr>
              <a:t>Duration since previous crime at the block level</a:t>
            </a:r>
          </a:p>
          <a:p>
            <a:pPr marL="457200" indent="-457200" algn="just">
              <a:buAutoNum type="arabicPeriod"/>
            </a:pPr>
            <a:r>
              <a:rPr lang="en-US" dirty="0">
                <a:solidFill>
                  <a:schemeClr val="tx1"/>
                </a:solidFill>
              </a:rPr>
              <a:t>Recurrence of crime</a:t>
            </a:r>
          </a:p>
          <a:p>
            <a:pPr marL="457200" indent="-457200" algn="just">
              <a:buAutoNum type="arabicPeriod"/>
            </a:pPr>
            <a:r>
              <a:rPr lang="en-US" dirty="0">
                <a:solidFill>
                  <a:schemeClr val="tx1"/>
                </a:solidFill>
              </a:rPr>
              <a:t>Etc. </a:t>
            </a:r>
          </a:p>
        </p:txBody>
      </p:sp>
      <p:sp>
        <p:nvSpPr>
          <p:cNvPr id="4" name="Slide Number Placeholder 3">
            <a:extLst>
              <a:ext uri="{FF2B5EF4-FFF2-40B4-BE49-F238E27FC236}">
                <a16:creationId xmlns:a16="http://schemas.microsoft.com/office/drawing/2014/main" id="{0DC48E78-FC23-7F58-24A5-AE971BF5575D}"/>
              </a:ext>
            </a:extLst>
          </p:cNvPr>
          <p:cNvSpPr>
            <a:spLocks noGrp="1"/>
          </p:cNvSpPr>
          <p:nvPr>
            <p:ph type="sldNum" sz="quarter" idx="12"/>
          </p:nvPr>
        </p:nvSpPr>
        <p:spPr/>
        <p:txBody>
          <a:bodyPr/>
          <a:lstStyle/>
          <a:p>
            <a:fld id="{7DFC1CBA-4892-A140-A01E-A83B9C8F6E3B}" type="slidenum">
              <a:rPr lang="en-US" smtClean="0"/>
              <a:pPr/>
              <a:t>11</a:t>
            </a:fld>
            <a:endParaRPr lang="en-US" dirty="0"/>
          </a:p>
        </p:txBody>
      </p:sp>
      <p:pic>
        <p:nvPicPr>
          <p:cNvPr id="29" name="Audio 28">
            <a:extLst>
              <a:ext uri="{FF2B5EF4-FFF2-40B4-BE49-F238E27FC236}">
                <a16:creationId xmlns:a16="http://schemas.microsoft.com/office/drawing/2014/main" id="{1B050097-5446-9F5D-E804-C4102BA7EF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3836196"/>
      </p:ext>
    </p:extLst>
  </p:cSld>
  <p:clrMapOvr>
    <a:masterClrMapping/>
  </p:clrMapOvr>
  <mc:AlternateContent xmlns:mc="http://schemas.openxmlformats.org/markup-compatibility/2006">
    <mc:Choice xmlns:p14="http://schemas.microsoft.com/office/powerpoint/2010/main" Requires="p14">
      <p:transition spd="slow" p14:dur="2000" advTm="28957"/>
    </mc:Choice>
    <mc:Fallback>
      <p:transition spd="slow" advTm="2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212D-EDFC-9832-48B8-E1D398DEF02D}"/>
              </a:ext>
            </a:extLst>
          </p:cNvPr>
          <p:cNvSpPr>
            <a:spLocks noGrp="1"/>
          </p:cNvSpPr>
          <p:nvPr>
            <p:ph type="title"/>
          </p:nvPr>
        </p:nvSpPr>
        <p:spPr/>
        <p:txBody>
          <a:bodyPr/>
          <a:lstStyle/>
          <a:p>
            <a:r>
              <a:rPr lang="en-US" dirty="0"/>
              <a:t>ML 1 | Predicting primary type</a:t>
            </a:r>
          </a:p>
        </p:txBody>
      </p:sp>
      <p:sp>
        <p:nvSpPr>
          <p:cNvPr id="3" name="Content Placeholder 2">
            <a:extLst>
              <a:ext uri="{FF2B5EF4-FFF2-40B4-BE49-F238E27FC236}">
                <a16:creationId xmlns:a16="http://schemas.microsoft.com/office/drawing/2014/main" id="{602BD6AA-34EF-DC73-0BDC-43DDC672C982}"/>
              </a:ext>
            </a:extLst>
          </p:cNvPr>
          <p:cNvSpPr>
            <a:spLocks noGrp="1"/>
          </p:cNvSpPr>
          <p:nvPr>
            <p:ph idx="1"/>
          </p:nvPr>
        </p:nvSpPr>
        <p:spPr/>
        <p:txBody>
          <a:bodyPr/>
          <a:lstStyle/>
          <a:p>
            <a:pPr algn="just"/>
            <a:r>
              <a:rPr lang="en-US" dirty="0">
                <a:solidFill>
                  <a:schemeClr val="tx1"/>
                </a:solidFill>
              </a:rPr>
              <a:t>Research Question: How can various environmental, temporal, and community-related factors be used to predict the primary type of crime in a given location, and what insights does this provide into the patterns of criminal activity in urban environments like Chicago?</a:t>
            </a:r>
          </a:p>
          <a:p>
            <a:pPr algn="just"/>
            <a:r>
              <a:rPr lang="en-US" dirty="0">
                <a:solidFill>
                  <a:schemeClr val="tx1"/>
                </a:solidFill>
              </a:rPr>
              <a:t>Model Used: </a:t>
            </a:r>
            <a:r>
              <a:rPr lang="en-US" dirty="0" err="1">
                <a:solidFill>
                  <a:schemeClr val="tx1"/>
                </a:solidFill>
              </a:rPr>
              <a:t>RandomForest</a:t>
            </a:r>
            <a:r>
              <a:rPr lang="en-US" dirty="0">
                <a:solidFill>
                  <a:schemeClr val="tx1"/>
                </a:solidFill>
              </a:rPr>
              <a:t> Classifier</a:t>
            </a:r>
          </a:p>
          <a:p>
            <a:pPr algn="just"/>
            <a:r>
              <a:rPr lang="en-US" dirty="0">
                <a:solidFill>
                  <a:schemeClr val="tx1"/>
                </a:solidFill>
              </a:rPr>
              <a:t>Metrics: 82% test accuracy. It also got weighted precision and recall of 82%, and an F1 score of 81%.</a:t>
            </a:r>
          </a:p>
          <a:p>
            <a:pPr algn="just"/>
            <a:r>
              <a:rPr lang="en-US" dirty="0">
                <a:solidFill>
                  <a:schemeClr val="tx1"/>
                </a:solidFill>
              </a:rPr>
              <a:t>Significant features included the description of the crime and geographic location.</a:t>
            </a:r>
          </a:p>
        </p:txBody>
      </p:sp>
      <p:sp>
        <p:nvSpPr>
          <p:cNvPr id="4" name="Slide Number Placeholder 3">
            <a:extLst>
              <a:ext uri="{FF2B5EF4-FFF2-40B4-BE49-F238E27FC236}">
                <a16:creationId xmlns:a16="http://schemas.microsoft.com/office/drawing/2014/main" id="{52B70CAD-983F-1CB2-79FB-927CD59F7878}"/>
              </a:ext>
            </a:extLst>
          </p:cNvPr>
          <p:cNvSpPr>
            <a:spLocks noGrp="1"/>
          </p:cNvSpPr>
          <p:nvPr>
            <p:ph type="sldNum" sz="quarter" idx="12"/>
          </p:nvPr>
        </p:nvSpPr>
        <p:spPr/>
        <p:txBody>
          <a:bodyPr/>
          <a:lstStyle/>
          <a:p>
            <a:fld id="{7DFC1CBA-4892-A140-A01E-A83B9C8F6E3B}" type="slidenum">
              <a:rPr lang="en-US" smtClean="0"/>
              <a:pPr/>
              <a:t>12</a:t>
            </a:fld>
            <a:endParaRPr lang="en-US" dirty="0"/>
          </a:p>
        </p:txBody>
      </p:sp>
      <p:pic>
        <p:nvPicPr>
          <p:cNvPr id="23" name="Audio 22">
            <a:extLst>
              <a:ext uri="{FF2B5EF4-FFF2-40B4-BE49-F238E27FC236}">
                <a16:creationId xmlns:a16="http://schemas.microsoft.com/office/drawing/2014/main" id="{9B60FB36-EC3A-D139-F9BE-80530CDDD0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8297997"/>
      </p:ext>
    </p:extLst>
  </p:cSld>
  <p:clrMapOvr>
    <a:masterClrMapping/>
  </p:clrMapOvr>
  <mc:AlternateContent xmlns:mc="http://schemas.openxmlformats.org/markup-compatibility/2006">
    <mc:Choice xmlns:p14="http://schemas.microsoft.com/office/powerpoint/2010/main" Requires="p14">
      <p:transition spd="slow" p14:dur="2000" advTm="33409"/>
    </mc:Choice>
    <mc:Fallback>
      <p:transition spd="slow" advTm="33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212D-EDFC-9832-48B8-E1D398DEF02D}"/>
              </a:ext>
            </a:extLst>
          </p:cNvPr>
          <p:cNvSpPr>
            <a:spLocks noGrp="1"/>
          </p:cNvSpPr>
          <p:nvPr>
            <p:ph type="title"/>
          </p:nvPr>
        </p:nvSpPr>
        <p:spPr/>
        <p:txBody>
          <a:bodyPr/>
          <a:lstStyle/>
          <a:p>
            <a:r>
              <a:rPr lang="en-US" dirty="0"/>
              <a:t>ML 2 | Predicting Arrests</a:t>
            </a:r>
          </a:p>
        </p:txBody>
      </p:sp>
      <p:sp>
        <p:nvSpPr>
          <p:cNvPr id="3" name="Content Placeholder 2">
            <a:extLst>
              <a:ext uri="{FF2B5EF4-FFF2-40B4-BE49-F238E27FC236}">
                <a16:creationId xmlns:a16="http://schemas.microsoft.com/office/drawing/2014/main" id="{602BD6AA-34EF-DC73-0BDC-43DDC672C982}"/>
              </a:ext>
            </a:extLst>
          </p:cNvPr>
          <p:cNvSpPr>
            <a:spLocks noGrp="1"/>
          </p:cNvSpPr>
          <p:nvPr>
            <p:ph idx="1"/>
          </p:nvPr>
        </p:nvSpPr>
        <p:spPr/>
        <p:txBody>
          <a:bodyPr/>
          <a:lstStyle/>
          <a:p>
            <a:pPr algn="just"/>
            <a:r>
              <a:rPr lang="en-US" dirty="0">
                <a:solidFill>
                  <a:schemeClr val="tx1"/>
                </a:solidFill>
              </a:rPr>
              <a:t>Research Question: What factors predict the likelihood of an arrest during a crime? </a:t>
            </a:r>
          </a:p>
          <a:p>
            <a:pPr algn="just"/>
            <a:r>
              <a:rPr lang="en-US" dirty="0">
                <a:solidFill>
                  <a:schemeClr val="tx1"/>
                </a:solidFill>
              </a:rPr>
              <a:t>Model Used: </a:t>
            </a:r>
            <a:r>
              <a:rPr lang="en-US" dirty="0" err="1">
                <a:solidFill>
                  <a:schemeClr val="tx1"/>
                </a:solidFill>
              </a:rPr>
              <a:t>RandomForest</a:t>
            </a:r>
            <a:r>
              <a:rPr lang="en-US" dirty="0">
                <a:solidFill>
                  <a:schemeClr val="tx1"/>
                </a:solidFill>
              </a:rPr>
              <a:t> Classifier</a:t>
            </a:r>
          </a:p>
          <a:p>
            <a:pPr algn="just"/>
            <a:r>
              <a:rPr lang="en-US" dirty="0">
                <a:solidFill>
                  <a:schemeClr val="tx1"/>
                </a:solidFill>
              </a:rPr>
              <a:t>Metrics: This model predicted the likelihood of an arrest, achieving an accuracy of 87%. </a:t>
            </a:r>
          </a:p>
          <a:p>
            <a:pPr algn="just"/>
            <a:r>
              <a:rPr lang="en-US" dirty="0">
                <a:solidFill>
                  <a:schemeClr val="tx1"/>
                </a:solidFill>
              </a:rPr>
              <a:t>Area under PR = 0.79</a:t>
            </a:r>
          </a:p>
          <a:p>
            <a:pPr algn="just"/>
            <a:r>
              <a:rPr lang="en-US" dirty="0">
                <a:solidFill>
                  <a:schemeClr val="tx1"/>
                </a:solidFill>
              </a:rPr>
              <a:t>Area under ROC = 0.75</a:t>
            </a:r>
          </a:p>
          <a:p>
            <a:pPr algn="just"/>
            <a:r>
              <a:rPr lang="en-US" dirty="0">
                <a:solidFill>
                  <a:schemeClr val="tx1"/>
                </a:solidFill>
              </a:rPr>
              <a:t>Highlighted the importance of the location and type of crime, along with socio-economic conditions. </a:t>
            </a:r>
          </a:p>
        </p:txBody>
      </p:sp>
      <p:sp>
        <p:nvSpPr>
          <p:cNvPr id="4" name="Slide Number Placeholder 3">
            <a:extLst>
              <a:ext uri="{FF2B5EF4-FFF2-40B4-BE49-F238E27FC236}">
                <a16:creationId xmlns:a16="http://schemas.microsoft.com/office/drawing/2014/main" id="{52B70CAD-983F-1CB2-79FB-927CD59F7878}"/>
              </a:ext>
            </a:extLst>
          </p:cNvPr>
          <p:cNvSpPr>
            <a:spLocks noGrp="1"/>
          </p:cNvSpPr>
          <p:nvPr>
            <p:ph type="sldNum" sz="quarter" idx="12"/>
          </p:nvPr>
        </p:nvSpPr>
        <p:spPr/>
        <p:txBody>
          <a:bodyPr/>
          <a:lstStyle/>
          <a:p>
            <a:fld id="{7DFC1CBA-4892-A140-A01E-A83B9C8F6E3B}" type="slidenum">
              <a:rPr lang="en-US" smtClean="0"/>
              <a:pPr/>
              <a:t>13</a:t>
            </a:fld>
            <a:endParaRPr lang="en-US" dirty="0"/>
          </a:p>
        </p:txBody>
      </p:sp>
      <p:pic>
        <p:nvPicPr>
          <p:cNvPr id="8" name="Audio 7">
            <a:extLst>
              <a:ext uri="{FF2B5EF4-FFF2-40B4-BE49-F238E27FC236}">
                <a16:creationId xmlns:a16="http://schemas.microsoft.com/office/drawing/2014/main" id="{5FC88A4D-A1D0-D232-A5B2-9C22A1BC39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3218260"/>
      </p:ext>
    </p:extLst>
  </p:cSld>
  <p:clrMapOvr>
    <a:masterClrMapping/>
  </p:clrMapOvr>
  <mc:AlternateContent xmlns:mc="http://schemas.openxmlformats.org/markup-compatibility/2006">
    <mc:Choice xmlns:p14="http://schemas.microsoft.com/office/powerpoint/2010/main" Requires="p14">
      <p:transition spd="slow" p14:dur="2000" advTm="37580"/>
    </mc:Choice>
    <mc:Fallback>
      <p:transition spd="slow" advTm="37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212D-EDFC-9832-48B8-E1D398DEF02D}"/>
              </a:ext>
            </a:extLst>
          </p:cNvPr>
          <p:cNvSpPr>
            <a:spLocks noGrp="1"/>
          </p:cNvSpPr>
          <p:nvPr>
            <p:ph type="title"/>
          </p:nvPr>
        </p:nvSpPr>
        <p:spPr/>
        <p:txBody>
          <a:bodyPr/>
          <a:lstStyle/>
          <a:p>
            <a:r>
              <a:rPr lang="en-US" dirty="0"/>
              <a:t>ML 3 | Crime Rate Prediction</a:t>
            </a:r>
          </a:p>
        </p:txBody>
      </p:sp>
      <p:sp>
        <p:nvSpPr>
          <p:cNvPr id="3" name="Content Placeholder 2">
            <a:extLst>
              <a:ext uri="{FF2B5EF4-FFF2-40B4-BE49-F238E27FC236}">
                <a16:creationId xmlns:a16="http://schemas.microsoft.com/office/drawing/2014/main" id="{602BD6AA-34EF-DC73-0BDC-43DDC672C982}"/>
              </a:ext>
            </a:extLst>
          </p:cNvPr>
          <p:cNvSpPr>
            <a:spLocks noGrp="1"/>
          </p:cNvSpPr>
          <p:nvPr>
            <p:ph idx="1"/>
          </p:nvPr>
        </p:nvSpPr>
        <p:spPr/>
        <p:txBody>
          <a:bodyPr/>
          <a:lstStyle/>
          <a:p>
            <a:pPr algn="just"/>
            <a:r>
              <a:rPr lang="en-US" dirty="0">
                <a:solidFill>
                  <a:schemeClr val="tx1"/>
                </a:solidFill>
              </a:rPr>
              <a:t>Research Question: Can socio-economic indicators and crime history predict the yearly crime rate change in a community?</a:t>
            </a:r>
          </a:p>
          <a:p>
            <a:pPr algn="just"/>
            <a:r>
              <a:rPr lang="en-US" dirty="0">
                <a:solidFill>
                  <a:schemeClr val="tx1"/>
                </a:solidFill>
              </a:rPr>
              <a:t>Created target feature for yearly crime rate change in each community</a:t>
            </a:r>
          </a:p>
          <a:p>
            <a:pPr algn="just"/>
            <a:r>
              <a:rPr lang="en-US" dirty="0">
                <a:solidFill>
                  <a:schemeClr val="tx1"/>
                </a:solidFill>
              </a:rPr>
              <a:t>Model Used: Linear Regression</a:t>
            </a:r>
          </a:p>
          <a:p>
            <a:pPr algn="just"/>
            <a:r>
              <a:rPr lang="en-US" dirty="0">
                <a:solidFill>
                  <a:schemeClr val="tx1"/>
                </a:solidFill>
              </a:rPr>
              <a:t>Metrics: RMSE of 18.83, suggests moderate accuracy in its predictions. </a:t>
            </a:r>
          </a:p>
          <a:p>
            <a:pPr algn="just"/>
            <a:r>
              <a:rPr lang="en-US" dirty="0">
                <a:solidFill>
                  <a:schemeClr val="tx1"/>
                </a:solidFill>
              </a:rPr>
              <a:t>below_poverty_level is -0.12, indicating a negative relationship, whereas per_capita_income has a positive coefficient of 0.72, suggesting a positive association with crime rate changes. </a:t>
            </a:r>
          </a:p>
          <a:p>
            <a:pPr algn="just"/>
            <a:r>
              <a:rPr lang="en-US" dirty="0">
                <a:solidFill>
                  <a:schemeClr val="tx1"/>
                </a:solidFill>
              </a:rPr>
              <a:t>Low accuracy indicates the need for more comprehensive data to improve predictions. </a:t>
            </a:r>
          </a:p>
        </p:txBody>
      </p:sp>
      <p:sp>
        <p:nvSpPr>
          <p:cNvPr id="4" name="Slide Number Placeholder 3">
            <a:extLst>
              <a:ext uri="{FF2B5EF4-FFF2-40B4-BE49-F238E27FC236}">
                <a16:creationId xmlns:a16="http://schemas.microsoft.com/office/drawing/2014/main" id="{52B70CAD-983F-1CB2-79FB-927CD59F7878}"/>
              </a:ext>
            </a:extLst>
          </p:cNvPr>
          <p:cNvSpPr>
            <a:spLocks noGrp="1"/>
          </p:cNvSpPr>
          <p:nvPr>
            <p:ph type="sldNum" sz="quarter" idx="12"/>
          </p:nvPr>
        </p:nvSpPr>
        <p:spPr/>
        <p:txBody>
          <a:bodyPr/>
          <a:lstStyle/>
          <a:p>
            <a:fld id="{7DFC1CBA-4892-A140-A01E-A83B9C8F6E3B}" type="slidenum">
              <a:rPr lang="en-US" smtClean="0"/>
              <a:pPr/>
              <a:t>14</a:t>
            </a:fld>
            <a:endParaRPr lang="en-US" dirty="0"/>
          </a:p>
        </p:txBody>
      </p:sp>
      <p:sp>
        <p:nvSpPr>
          <p:cNvPr id="5" name="TextBox 4">
            <a:extLst>
              <a:ext uri="{FF2B5EF4-FFF2-40B4-BE49-F238E27FC236}">
                <a16:creationId xmlns:a16="http://schemas.microsoft.com/office/drawing/2014/main" id="{D69124C5-2999-C1E2-1A02-9DFD6CAD26AF}"/>
              </a:ext>
            </a:extLst>
          </p:cNvPr>
          <p:cNvSpPr txBox="1"/>
          <p:nvPr/>
        </p:nvSpPr>
        <p:spPr>
          <a:xfrm>
            <a:off x="313899" y="4258101"/>
            <a:ext cx="184731" cy="369332"/>
          </a:xfrm>
          <a:prstGeom prst="rect">
            <a:avLst/>
          </a:prstGeom>
          <a:noFill/>
        </p:spPr>
        <p:txBody>
          <a:bodyPr wrap="none" rtlCol="0">
            <a:spAutoFit/>
          </a:bodyPr>
          <a:lstStyle/>
          <a:p>
            <a:endParaRPr lang="en-US" dirty="0"/>
          </a:p>
        </p:txBody>
      </p:sp>
      <p:pic>
        <p:nvPicPr>
          <p:cNvPr id="8" name="Audio 7">
            <a:extLst>
              <a:ext uri="{FF2B5EF4-FFF2-40B4-BE49-F238E27FC236}">
                <a16:creationId xmlns:a16="http://schemas.microsoft.com/office/drawing/2014/main" id="{5341DD90-A008-9E34-DD1F-884AEDF286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6847653"/>
      </p:ext>
    </p:extLst>
  </p:cSld>
  <p:clrMapOvr>
    <a:masterClrMapping/>
  </p:clrMapOvr>
  <mc:AlternateContent xmlns:mc="http://schemas.openxmlformats.org/markup-compatibility/2006">
    <mc:Choice xmlns:p14="http://schemas.microsoft.com/office/powerpoint/2010/main" Requires="p14">
      <p:transition spd="slow" p14:dur="2000" advTm="43270"/>
    </mc:Choice>
    <mc:Fallback>
      <p:transition spd="slow" advTm="43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F2EF-C285-CB80-ACEF-76CDA37613D2}"/>
              </a:ext>
            </a:extLst>
          </p:cNvPr>
          <p:cNvSpPr>
            <a:spLocks noGrp="1"/>
          </p:cNvSpPr>
          <p:nvPr>
            <p:ph type="title"/>
          </p:nvPr>
        </p:nvSpPr>
        <p:spPr/>
        <p:txBody>
          <a:bodyPr/>
          <a:lstStyle/>
          <a:p>
            <a:pPr algn="just"/>
            <a:r>
              <a:rPr lang="en-US" dirty="0"/>
              <a:t>Final Thoughts</a:t>
            </a:r>
          </a:p>
        </p:txBody>
      </p:sp>
      <p:sp>
        <p:nvSpPr>
          <p:cNvPr id="3" name="Content Placeholder 2">
            <a:extLst>
              <a:ext uri="{FF2B5EF4-FFF2-40B4-BE49-F238E27FC236}">
                <a16:creationId xmlns:a16="http://schemas.microsoft.com/office/drawing/2014/main" id="{78B6420F-1795-5D3C-DE4B-C8A31FE31625}"/>
              </a:ext>
            </a:extLst>
          </p:cNvPr>
          <p:cNvSpPr>
            <a:spLocks noGrp="1"/>
          </p:cNvSpPr>
          <p:nvPr>
            <p:ph idx="1"/>
          </p:nvPr>
        </p:nvSpPr>
        <p:spPr/>
        <p:txBody>
          <a:bodyPr/>
          <a:lstStyle/>
          <a:p>
            <a:pPr algn="just"/>
            <a:r>
              <a:rPr lang="en-US" dirty="0">
                <a:solidFill>
                  <a:schemeClr val="tx1"/>
                </a:solidFill>
              </a:rPr>
              <a:t>Overall, the project showcases the power and effectiveness of using </a:t>
            </a:r>
            <a:r>
              <a:rPr lang="en-US" dirty="0" err="1">
                <a:solidFill>
                  <a:schemeClr val="tx1"/>
                </a:solidFill>
              </a:rPr>
              <a:t>PySpark</a:t>
            </a:r>
            <a:r>
              <a:rPr lang="en-US" dirty="0">
                <a:solidFill>
                  <a:schemeClr val="tx1"/>
                </a:solidFill>
              </a:rPr>
              <a:t> and S3 for large scale data analysis</a:t>
            </a:r>
          </a:p>
          <a:p>
            <a:pPr marL="0" indent="0" algn="just">
              <a:buNone/>
            </a:pPr>
            <a:endParaRPr lang="en-US" dirty="0">
              <a:solidFill>
                <a:schemeClr val="tx1"/>
              </a:solidFill>
            </a:endParaRPr>
          </a:p>
          <a:p>
            <a:pPr algn="just"/>
            <a:r>
              <a:rPr lang="en-US" dirty="0">
                <a:solidFill>
                  <a:schemeClr val="tx1"/>
                </a:solidFill>
              </a:rPr>
              <a:t>I’m interested in continuing this work forward in future research projects</a:t>
            </a:r>
          </a:p>
        </p:txBody>
      </p:sp>
      <p:sp>
        <p:nvSpPr>
          <p:cNvPr id="4" name="Slide Number Placeholder 3">
            <a:extLst>
              <a:ext uri="{FF2B5EF4-FFF2-40B4-BE49-F238E27FC236}">
                <a16:creationId xmlns:a16="http://schemas.microsoft.com/office/drawing/2014/main" id="{CF0B992E-0CC8-58CD-B746-23DC4BEAAC8A}"/>
              </a:ext>
            </a:extLst>
          </p:cNvPr>
          <p:cNvSpPr>
            <a:spLocks noGrp="1"/>
          </p:cNvSpPr>
          <p:nvPr>
            <p:ph type="sldNum" sz="quarter" idx="12"/>
          </p:nvPr>
        </p:nvSpPr>
        <p:spPr/>
        <p:txBody>
          <a:bodyPr/>
          <a:lstStyle/>
          <a:p>
            <a:fld id="{7DFC1CBA-4892-A140-A01E-A83B9C8F6E3B}" type="slidenum">
              <a:rPr lang="en-US" smtClean="0"/>
              <a:pPr/>
              <a:t>15</a:t>
            </a:fld>
            <a:endParaRPr lang="en-US" dirty="0"/>
          </a:p>
        </p:txBody>
      </p:sp>
      <p:pic>
        <p:nvPicPr>
          <p:cNvPr id="7" name="Audio 6">
            <a:extLst>
              <a:ext uri="{FF2B5EF4-FFF2-40B4-BE49-F238E27FC236}">
                <a16:creationId xmlns:a16="http://schemas.microsoft.com/office/drawing/2014/main" id="{CB23EB99-40DB-850E-7A3D-4E0C2B139A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685696"/>
      </p:ext>
    </p:extLst>
  </p:cSld>
  <p:clrMapOvr>
    <a:masterClrMapping/>
  </p:clrMapOvr>
  <mc:AlternateContent xmlns:mc="http://schemas.openxmlformats.org/markup-compatibility/2006">
    <mc:Choice xmlns:p14="http://schemas.microsoft.com/office/powerpoint/2010/main" Requires="p14">
      <p:transition spd="slow" p14:dur="2000" advTm="13200"/>
    </mc:Choice>
    <mc:Fallback>
      <p:transition spd="slow" advTm="1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F765-2B41-39DC-ABF2-F55882F227F7}"/>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CD727603-C144-DA87-E30A-36B2D6A32CC0}"/>
              </a:ext>
            </a:extLst>
          </p:cNvPr>
          <p:cNvSpPr>
            <a:spLocks noGrp="1"/>
          </p:cNvSpPr>
          <p:nvPr>
            <p:ph idx="1"/>
          </p:nvPr>
        </p:nvSpPr>
        <p:spPr/>
        <p:txBody>
          <a:bodyPr/>
          <a:lstStyle/>
          <a:p>
            <a:pPr algn="just"/>
            <a:r>
              <a:rPr lang="en-US" b="0" dirty="0">
                <a:solidFill>
                  <a:schemeClr val="tx1"/>
                </a:solidFill>
                <a:effectLst/>
                <a:highlight>
                  <a:srgbClr val="FFFFFF"/>
                </a:highlight>
                <a:cs typeface="Times New Roman" panose="02020603050405020304" pitchFamily="18" charset="0"/>
              </a:rPr>
              <a:t>Goal: Analyze reported incidents of crime in the City of Chicago from 2001 to the present.</a:t>
            </a:r>
          </a:p>
          <a:p>
            <a:pPr algn="just"/>
            <a:r>
              <a:rPr lang="en-US" b="0" dirty="0">
                <a:solidFill>
                  <a:schemeClr val="tx1"/>
                </a:solidFill>
                <a:effectLst/>
                <a:highlight>
                  <a:srgbClr val="FFFFFF"/>
                </a:highlight>
                <a:cs typeface="Times New Roman" panose="02020603050405020304" pitchFamily="18" charset="0"/>
              </a:rPr>
              <a:t>Why:</a:t>
            </a:r>
          </a:p>
          <a:p>
            <a:pPr lvl="1" algn="just"/>
            <a:r>
              <a:rPr lang="en-US" dirty="0">
                <a:solidFill>
                  <a:schemeClr val="tx1"/>
                </a:solidFill>
                <a:highlight>
                  <a:srgbClr val="FFFFFF"/>
                </a:highlight>
                <a:cs typeface="Times New Roman" panose="02020603050405020304" pitchFamily="18" charset="0"/>
              </a:rPr>
              <a:t>I’ve worked in crime prevention earlier and understand its social complexities and how it affects </a:t>
            </a:r>
            <a:r>
              <a:rPr lang="en-US" b="0" dirty="0">
                <a:solidFill>
                  <a:schemeClr val="tx1"/>
                </a:solidFill>
                <a:effectLst/>
                <a:highlight>
                  <a:srgbClr val="FFFFFF"/>
                </a:highlight>
                <a:cs typeface="Times New Roman" panose="02020603050405020304" pitchFamily="18" charset="0"/>
              </a:rPr>
              <a:t>quality of life and economic development of communities. </a:t>
            </a:r>
          </a:p>
          <a:p>
            <a:pPr lvl="1" algn="just"/>
            <a:r>
              <a:rPr lang="en-US" b="0" dirty="0">
                <a:solidFill>
                  <a:schemeClr val="tx1"/>
                </a:solidFill>
                <a:effectLst/>
                <a:highlight>
                  <a:srgbClr val="FFFFFF"/>
                </a:highlight>
                <a:cs typeface="Times New Roman" panose="02020603050405020304" pitchFamily="18" charset="0"/>
              </a:rPr>
              <a:t>Understanding crime patterns is crucial for law enforcement and community organizations to effectively combat and prevent crime. </a:t>
            </a:r>
          </a:p>
          <a:p>
            <a:pPr algn="just"/>
            <a:r>
              <a:rPr lang="en-US" dirty="0">
                <a:solidFill>
                  <a:schemeClr val="tx1"/>
                </a:solidFill>
                <a:highlight>
                  <a:srgbClr val="FFFFFF"/>
                </a:highlight>
                <a:cs typeface="Times New Roman" panose="02020603050405020304" pitchFamily="18" charset="0"/>
              </a:rPr>
              <a:t>Focus: </a:t>
            </a:r>
          </a:p>
          <a:p>
            <a:pPr lvl="1" algn="just"/>
            <a:r>
              <a:rPr lang="en-US" dirty="0">
                <a:solidFill>
                  <a:schemeClr val="tx1"/>
                </a:solidFill>
                <a:highlight>
                  <a:srgbClr val="FFFFFF"/>
                </a:highlight>
                <a:cs typeface="Times New Roman" panose="02020603050405020304" pitchFamily="18" charset="0"/>
              </a:rPr>
              <a:t>Identify </a:t>
            </a:r>
            <a:r>
              <a:rPr lang="en-US" b="0" dirty="0">
                <a:solidFill>
                  <a:schemeClr val="tx1"/>
                </a:solidFill>
                <a:effectLst/>
                <a:highlight>
                  <a:srgbClr val="FFFFFF"/>
                </a:highlight>
                <a:cs typeface="Times New Roman" panose="02020603050405020304" pitchFamily="18" charset="0"/>
              </a:rPr>
              <a:t>trends of crime and make ML-based predictions based various socio-economic factors that may influence crime rates and evaluate the impact of external factors like the COVID-19 pandemic on criminal activities</a:t>
            </a:r>
          </a:p>
        </p:txBody>
      </p:sp>
      <p:sp>
        <p:nvSpPr>
          <p:cNvPr id="4" name="Slide Number Placeholder 3">
            <a:extLst>
              <a:ext uri="{FF2B5EF4-FFF2-40B4-BE49-F238E27FC236}">
                <a16:creationId xmlns:a16="http://schemas.microsoft.com/office/drawing/2014/main" id="{3A452F47-AE7F-DC95-ABD9-82641E70B922}"/>
              </a:ext>
            </a:extLst>
          </p:cNvPr>
          <p:cNvSpPr>
            <a:spLocks noGrp="1"/>
          </p:cNvSpPr>
          <p:nvPr>
            <p:ph type="sldNum" sz="quarter" idx="12"/>
          </p:nvPr>
        </p:nvSpPr>
        <p:spPr/>
        <p:txBody>
          <a:bodyPr/>
          <a:lstStyle/>
          <a:p>
            <a:fld id="{7DFC1CBA-4892-A140-A01E-A83B9C8F6E3B}" type="slidenum">
              <a:rPr lang="en-US" smtClean="0"/>
              <a:pPr/>
              <a:t>2</a:t>
            </a:fld>
            <a:endParaRPr lang="en-US" dirty="0"/>
          </a:p>
        </p:txBody>
      </p:sp>
      <p:pic>
        <p:nvPicPr>
          <p:cNvPr id="8" name="Audio 7">
            <a:extLst>
              <a:ext uri="{FF2B5EF4-FFF2-40B4-BE49-F238E27FC236}">
                <a16:creationId xmlns:a16="http://schemas.microsoft.com/office/drawing/2014/main" id="{7792D930-BAF8-0429-D581-8FA7697C1B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47093666"/>
      </p:ext>
    </p:extLst>
  </p:cSld>
  <p:clrMapOvr>
    <a:masterClrMapping/>
  </p:clrMapOvr>
  <mc:AlternateContent xmlns:mc="http://schemas.openxmlformats.org/markup-compatibility/2006">
    <mc:Choice xmlns:p14="http://schemas.microsoft.com/office/powerpoint/2010/main" Requires="p14">
      <p:transition spd="slow" p14:dur="2000" advTm="45331"/>
    </mc:Choice>
    <mc:Fallback>
      <p:transition spd="slow" advTm="4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F765-2B41-39DC-ABF2-F55882F227F7}"/>
              </a:ext>
            </a:extLst>
          </p:cNvPr>
          <p:cNvSpPr>
            <a:spLocks noGrp="1"/>
          </p:cNvSpPr>
          <p:nvPr>
            <p:ph type="title"/>
          </p:nvPr>
        </p:nvSpPr>
        <p:spPr/>
        <p:txBody>
          <a:bodyPr/>
          <a:lstStyle/>
          <a:p>
            <a:pPr algn="just"/>
            <a:r>
              <a:rPr lang="en-US" dirty="0"/>
              <a:t>Datasets</a:t>
            </a:r>
          </a:p>
        </p:txBody>
      </p:sp>
      <p:sp>
        <p:nvSpPr>
          <p:cNvPr id="3" name="Content Placeholder 2">
            <a:extLst>
              <a:ext uri="{FF2B5EF4-FFF2-40B4-BE49-F238E27FC236}">
                <a16:creationId xmlns:a16="http://schemas.microsoft.com/office/drawing/2014/main" id="{CD727603-C144-DA87-E30A-36B2D6A32CC0}"/>
              </a:ext>
            </a:extLst>
          </p:cNvPr>
          <p:cNvSpPr>
            <a:spLocks noGrp="1"/>
          </p:cNvSpPr>
          <p:nvPr>
            <p:ph idx="1"/>
          </p:nvPr>
        </p:nvSpPr>
        <p:spPr>
          <a:xfrm>
            <a:off x="838200" y="1301861"/>
            <a:ext cx="5112224" cy="4661767"/>
          </a:xfrm>
        </p:spPr>
        <p:txBody>
          <a:bodyPr/>
          <a:lstStyle/>
          <a:p>
            <a:pPr algn="just"/>
            <a:r>
              <a:rPr lang="en-US" dirty="0">
                <a:solidFill>
                  <a:schemeClr val="tx1"/>
                </a:solidFill>
                <a:highlight>
                  <a:srgbClr val="FFFFFF"/>
                </a:highlight>
                <a:cs typeface="Times New Roman" panose="02020603050405020304" pitchFamily="18" charset="0"/>
              </a:rPr>
              <a:t>1. Crimes: Comprehensive dataset of over 10 million rows and 22 columns (~2.5GB on S3).</a:t>
            </a:r>
          </a:p>
          <a:p>
            <a:pPr algn="just"/>
            <a:r>
              <a:rPr lang="en-US" b="0" dirty="0">
                <a:solidFill>
                  <a:schemeClr val="tx1"/>
                </a:solidFill>
                <a:effectLst/>
                <a:highlight>
                  <a:srgbClr val="FFFFFF"/>
                </a:highlight>
                <a:cs typeface="Times New Roman" panose="02020603050405020304" pitchFamily="18" charset="0"/>
              </a:rPr>
              <a:t>2. Socio-economic indicators such as poverty and income levels</a:t>
            </a:r>
          </a:p>
          <a:p>
            <a:pPr algn="just"/>
            <a:r>
              <a:rPr lang="en-US" b="0" dirty="0">
                <a:solidFill>
                  <a:schemeClr val="tx1"/>
                </a:solidFill>
                <a:effectLst/>
                <a:highlight>
                  <a:srgbClr val="FFFFFF"/>
                </a:highlight>
                <a:cs typeface="Times New Roman" panose="02020603050405020304" pitchFamily="18" charset="0"/>
              </a:rPr>
              <a:t>3. COVID-19 case data by community area</a:t>
            </a:r>
          </a:p>
          <a:p>
            <a:pPr algn="just"/>
            <a:r>
              <a:rPr lang="en-US" b="0" dirty="0">
                <a:solidFill>
                  <a:schemeClr val="tx1"/>
                </a:solidFill>
                <a:effectLst/>
                <a:highlight>
                  <a:srgbClr val="FFFFFF"/>
                </a:highlight>
                <a:cs typeface="Times New Roman" panose="02020603050405020304" pitchFamily="18" charset="0"/>
              </a:rPr>
              <a:t>4. Community names</a:t>
            </a:r>
          </a:p>
          <a:p>
            <a:pPr algn="just"/>
            <a:endParaRPr lang="en-US" dirty="0">
              <a:solidFill>
                <a:schemeClr val="tx1"/>
              </a:solidFill>
              <a:highlight>
                <a:srgbClr val="FFFFFF"/>
              </a:highlight>
              <a:cs typeface="Times New Roman" panose="02020603050405020304" pitchFamily="18" charset="0"/>
            </a:endParaRPr>
          </a:p>
          <a:p>
            <a:pPr algn="just"/>
            <a:r>
              <a:rPr lang="en-US" b="0" dirty="0">
                <a:solidFill>
                  <a:schemeClr val="tx1"/>
                </a:solidFill>
                <a:effectLst/>
                <a:highlight>
                  <a:srgbClr val="FFFFFF"/>
                </a:highlight>
                <a:cs typeface="Times New Roman" panose="02020603050405020304" pitchFamily="18" charset="0"/>
              </a:rPr>
              <a:t>All data are sourced from the City of Chicago data portal</a:t>
            </a:r>
          </a:p>
        </p:txBody>
      </p:sp>
      <p:sp>
        <p:nvSpPr>
          <p:cNvPr id="4" name="Slide Number Placeholder 3">
            <a:extLst>
              <a:ext uri="{FF2B5EF4-FFF2-40B4-BE49-F238E27FC236}">
                <a16:creationId xmlns:a16="http://schemas.microsoft.com/office/drawing/2014/main" id="{3A452F47-AE7F-DC95-ABD9-82641E70B922}"/>
              </a:ext>
            </a:extLst>
          </p:cNvPr>
          <p:cNvSpPr>
            <a:spLocks noGrp="1"/>
          </p:cNvSpPr>
          <p:nvPr>
            <p:ph type="sldNum" sz="quarter" idx="12"/>
          </p:nvPr>
        </p:nvSpPr>
        <p:spPr/>
        <p:txBody>
          <a:bodyPr/>
          <a:lstStyle/>
          <a:p>
            <a:fld id="{7DFC1CBA-4892-A140-A01E-A83B9C8F6E3B}" type="slidenum">
              <a:rPr lang="en-US" smtClean="0"/>
              <a:pPr/>
              <a:t>3</a:t>
            </a:fld>
            <a:endParaRPr lang="en-US" dirty="0"/>
          </a:p>
        </p:txBody>
      </p:sp>
      <p:pic>
        <p:nvPicPr>
          <p:cNvPr id="5" name="Picture 4">
            <a:extLst>
              <a:ext uri="{FF2B5EF4-FFF2-40B4-BE49-F238E27FC236}">
                <a16:creationId xmlns:a16="http://schemas.microsoft.com/office/drawing/2014/main" id="{9933F6C1-FC00-DB45-EA0F-180514EAF635}"/>
              </a:ext>
            </a:extLst>
          </p:cNvPr>
          <p:cNvPicPr>
            <a:picLocks noChangeAspect="1"/>
          </p:cNvPicPr>
          <p:nvPr/>
        </p:nvPicPr>
        <p:blipFill>
          <a:blip r:embed="rId5"/>
          <a:stretch>
            <a:fillRect/>
          </a:stretch>
        </p:blipFill>
        <p:spPr>
          <a:xfrm>
            <a:off x="7353300" y="1083430"/>
            <a:ext cx="4838700" cy="5257800"/>
          </a:xfrm>
          <a:prstGeom prst="rect">
            <a:avLst/>
          </a:prstGeom>
        </p:spPr>
      </p:pic>
      <p:pic>
        <p:nvPicPr>
          <p:cNvPr id="8" name="Audio 7">
            <a:extLst>
              <a:ext uri="{FF2B5EF4-FFF2-40B4-BE49-F238E27FC236}">
                <a16:creationId xmlns:a16="http://schemas.microsoft.com/office/drawing/2014/main" id="{5B080019-6161-8D24-7B44-0AEF03D204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2908544"/>
      </p:ext>
    </p:extLst>
  </p:cSld>
  <p:clrMapOvr>
    <a:masterClrMapping/>
  </p:clrMapOvr>
  <mc:AlternateContent xmlns:mc="http://schemas.openxmlformats.org/markup-compatibility/2006">
    <mc:Choice xmlns:p14="http://schemas.microsoft.com/office/powerpoint/2010/main" Requires="p14">
      <p:transition spd="slow" p14:dur="2000" advTm="29993"/>
    </mc:Choice>
    <mc:Fallback>
      <p:transition spd="slow" advTm="29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BD79-3CE3-D812-97B2-1AC19E8DA3BB}"/>
              </a:ext>
            </a:extLst>
          </p:cNvPr>
          <p:cNvSpPr>
            <a:spLocks noGrp="1"/>
          </p:cNvSpPr>
          <p:nvPr>
            <p:ph type="title"/>
          </p:nvPr>
        </p:nvSpPr>
        <p:spPr/>
        <p:txBody>
          <a:bodyPr/>
          <a:lstStyle/>
          <a:p>
            <a:r>
              <a:rPr lang="en-US" dirty="0"/>
              <a:t>Why large-scale computing methods?</a:t>
            </a:r>
          </a:p>
        </p:txBody>
      </p:sp>
      <p:sp>
        <p:nvSpPr>
          <p:cNvPr id="3" name="Content Placeholder 2">
            <a:extLst>
              <a:ext uri="{FF2B5EF4-FFF2-40B4-BE49-F238E27FC236}">
                <a16:creationId xmlns:a16="http://schemas.microsoft.com/office/drawing/2014/main" id="{842EBFCA-EF39-CC10-98BE-FC6C2E20E479}"/>
              </a:ext>
            </a:extLst>
          </p:cNvPr>
          <p:cNvSpPr>
            <a:spLocks noGrp="1"/>
          </p:cNvSpPr>
          <p:nvPr>
            <p:ph idx="1"/>
          </p:nvPr>
        </p:nvSpPr>
        <p:spPr/>
        <p:txBody>
          <a:bodyPr/>
          <a:lstStyle/>
          <a:p>
            <a:pPr algn="just"/>
            <a:r>
              <a:rPr lang="en-US" b="0" dirty="0">
                <a:solidFill>
                  <a:schemeClr val="tx1"/>
                </a:solidFill>
                <a:effectLst/>
                <a:highlight>
                  <a:srgbClr val="FFFFFF"/>
                </a:highlight>
              </a:rPr>
              <a:t>The volume, variety, and complexity of crime data necessitate the use of scalable computing methods.</a:t>
            </a:r>
          </a:p>
          <a:p>
            <a:pPr marL="0" indent="0" algn="just">
              <a:buNone/>
            </a:pPr>
            <a:endParaRPr lang="en-US" b="0" dirty="0">
              <a:solidFill>
                <a:schemeClr val="tx1"/>
              </a:solidFill>
              <a:effectLst/>
              <a:highlight>
                <a:srgbClr val="FFFFFF"/>
              </a:highlight>
            </a:endParaRPr>
          </a:p>
          <a:p>
            <a:pPr algn="just"/>
            <a:r>
              <a:rPr lang="en-US" dirty="0">
                <a:solidFill>
                  <a:schemeClr val="tx1"/>
                </a:solidFill>
                <a:highlight>
                  <a:srgbClr val="FFFFFF"/>
                </a:highlight>
              </a:rPr>
              <a:t>In the past, when I’ve tried to work with the data, it was very slow to analyze with my computer, making it a good use case </a:t>
            </a:r>
            <a:r>
              <a:rPr lang="en-US" b="0" dirty="0">
                <a:solidFill>
                  <a:schemeClr val="tx1"/>
                </a:solidFill>
                <a:effectLst/>
                <a:highlight>
                  <a:srgbClr val="FFFFFF"/>
                </a:highlight>
              </a:rPr>
              <a:t>for large-scale computing.</a:t>
            </a:r>
          </a:p>
          <a:p>
            <a:pPr marL="0" indent="0" algn="just">
              <a:buNone/>
            </a:pPr>
            <a:endParaRPr lang="en-US" b="0" dirty="0">
              <a:solidFill>
                <a:schemeClr val="tx1"/>
              </a:solidFill>
              <a:effectLst/>
              <a:highlight>
                <a:srgbClr val="FFFFFF"/>
              </a:highlight>
            </a:endParaRPr>
          </a:p>
          <a:p>
            <a:pPr algn="just"/>
            <a:r>
              <a:rPr lang="en-US" b="0" dirty="0">
                <a:solidFill>
                  <a:schemeClr val="tx1"/>
                </a:solidFill>
                <a:effectLst/>
                <a:highlight>
                  <a:srgbClr val="FFFFFF"/>
                </a:highlight>
              </a:rPr>
              <a:t>Large-scale computing methods allow for the management and analysis of big data in a way that is both time-efficient and computationally feasible. </a:t>
            </a:r>
          </a:p>
          <a:p>
            <a:pPr marL="0" indent="0" algn="just">
              <a:buNone/>
            </a:pPr>
            <a:endParaRPr lang="en-US" b="0" dirty="0">
              <a:solidFill>
                <a:schemeClr val="tx1"/>
              </a:solidFill>
              <a:effectLst/>
              <a:highlight>
                <a:srgbClr val="FFFFFF"/>
              </a:highlight>
            </a:endParaRPr>
          </a:p>
          <a:p>
            <a:pPr algn="just"/>
            <a:r>
              <a:rPr lang="en-US" b="0" dirty="0">
                <a:solidFill>
                  <a:schemeClr val="tx1"/>
                </a:solidFill>
                <a:effectLst/>
                <a:highlight>
                  <a:srgbClr val="FFFFFF"/>
                </a:highlight>
              </a:rPr>
              <a:t>These methods enabled me to perform extensive data cleaning, integration, exploratory data analysis (EDA), and complex model training across the crimes dataset</a:t>
            </a:r>
          </a:p>
          <a:p>
            <a:pPr algn="just"/>
            <a:endParaRPr lang="en-US" dirty="0">
              <a:solidFill>
                <a:schemeClr val="tx1"/>
              </a:solidFill>
            </a:endParaRPr>
          </a:p>
        </p:txBody>
      </p:sp>
      <p:sp>
        <p:nvSpPr>
          <p:cNvPr id="4" name="Slide Number Placeholder 3">
            <a:extLst>
              <a:ext uri="{FF2B5EF4-FFF2-40B4-BE49-F238E27FC236}">
                <a16:creationId xmlns:a16="http://schemas.microsoft.com/office/drawing/2014/main" id="{FDA4ECC7-8AE1-6591-9D46-11129E61BFE7}"/>
              </a:ext>
            </a:extLst>
          </p:cNvPr>
          <p:cNvSpPr>
            <a:spLocks noGrp="1"/>
          </p:cNvSpPr>
          <p:nvPr>
            <p:ph type="sldNum" sz="quarter" idx="12"/>
          </p:nvPr>
        </p:nvSpPr>
        <p:spPr/>
        <p:txBody>
          <a:bodyPr/>
          <a:lstStyle/>
          <a:p>
            <a:fld id="{7DFC1CBA-4892-A140-A01E-A83B9C8F6E3B}" type="slidenum">
              <a:rPr lang="en-US" smtClean="0"/>
              <a:pPr/>
              <a:t>4</a:t>
            </a:fld>
            <a:endParaRPr lang="en-US" dirty="0"/>
          </a:p>
        </p:txBody>
      </p:sp>
      <p:pic>
        <p:nvPicPr>
          <p:cNvPr id="18" name="Audio 17">
            <a:extLst>
              <a:ext uri="{FF2B5EF4-FFF2-40B4-BE49-F238E27FC236}">
                <a16:creationId xmlns:a16="http://schemas.microsoft.com/office/drawing/2014/main" id="{9BF5A18A-B1CC-2370-A71D-ECE19F2F27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1650590"/>
      </p:ext>
    </p:extLst>
  </p:cSld>
  <p:clrMapOvr>
    <a:masterClrMapping/>
  </p:clrMapOvr>
  <mc:AlternateContent xmlns:mc="http://schemas.openxmlformats.org/markup-compatibility/2006">
    <mc:Choice xmlns:p14="http://schemas.microsoft.com/office/powerpoint/2010/main" Requires="p14">
      <p:transition spd="slow" p14:dur="2000" advTm="26071"/>
    </mc:Choice>
    <mc:Fallback>
      <p:transition spd="slow" advTm="26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854B-0484-4B1E-6CA4-93801C6213B1}"/>
              </a:ext>
            </a:extLst>
          </p:cNvPr>
          <p:cNvSpPr>
            <a:spLocks noGrp="1"/>
          </p:cNvSpPr>
          <p:nvPr>
            <p:ph type="title"/>
          </p:nvPr>
        </p:nvSpPr>
        <p:spPr/>
        <p:txBody>
          <a:bodyPr/>
          <a:lstStyle/>
          <a:p>
            <a:r>
              <a:rPr lang="en-US" dirty="0"/>
              <a:t>Data integration and management</a:t>
            </a:r>
          </a:p>
        </p:txBody>
      </p:sp>
      <p:sp>
        <p:nvSpPr>
          <p:cNvPr id="3" name="Content Placeholder 2">
            <a:extLst>
              <a:ext uri="{FF2B5EF4-FFF2-40B4-BE49-F238E27FC236}">
                <a16:creationId xmlns:a16="http://schemas.microsoft.com/office/drawing/2014/main" id="{A0FF1ADA-D679-E98C-6FD5-33C36F15C3A7}"/>
              </a:ext>
            </a:extLst>
          </p:cNvPr>
          <p:cNvSpPr>
            <a:spLocks noGrp="1"/>
          </p:cNvSpPr>
          <p:nvPr>
            <p:ph idx="1"/>
          </p:nvPr>
        </p:nvSpPr>
        <p:spPr/>
        <p:txBody>
          <a:bodyPr/>
          <a:lstStyle/>
          <a:p>
            <a:pPr algn="just"/>
            <a:r>
              <a:rPr lang="en-US" dirty="0">
                <a:solidFill>
                  <a:schemeClr val="tx1"/>
                </a:solidFill>
              </a:rPr>
              <a:t>I created a python script to create an S3 bucket and upload the required datasets to it:</a:t>
            </a:r>
          </a:p>
          <a:p>
            <a:pPr algn="just"/>
            <a:r>
              <a:rPr lang="en-US" dirty="0">
                <a:solidFill>
                  <a:schemeClr val="tx1"/>
                </a:solidFill>
              </a:rPr>
              <a:t>1. Crime data from the Chicago Police Department</a:t>
            </a:r>
          </a:p>
          <a:p>
            <a:pPr algn="just"/>
            <a:r>
              <a:rPr lang="en-US" dirty="0">
                <a:solidFill>
                  <a:schemeClr val="tx1"/>
                </a:solidFill>
              </a:rPr>
              <a:t>2. Socio-economic indicators such as poverty and income levels</a:t>
            </a:r>
          </a:p>
          <a:p>
            <a:pPr algn="just"/>
            <a:r>
              <a:rPr lang="en-US" dirty="0">
                <a:solidFill>
                  <a:schemeClr val="tx1"/>
                </a:solidFill>
              </a:rPr>
              <a:t>3. COVID-19 case data by community area</a:t>
            </a:r>
          </a:p>
          <a:p>
            <a:pPr algn="just"/>
            <a:r>
              <a:rPr lang="en-US" dirty="0">
                <a:solidFill>
                  <a:schemeClr val="tx1"/>
                </a:solidFill>
              </a:rPr>
              <a:t>4. Community names</a:t>
            </a:r>
          </a:p>
          <a:p>
            <a:pPr algn="just"/>
            <a:endParaRPr lang="en-US" dirty="0">
              <a:solidFill>
                <a:schemeClr val="tx1"/>
              </a:solidFill>
            </a:endParaRPr>
          </a:p>
          <a:p>
            <a:pPr marL="0" indent="0" algn="just">
              <a:buNone/>
            </a:pPr>
            <a:r>
              <a:rPr lang="en-US" dirty="0">
                <a:solidFill>
                  <a:schemeClr val="tx1"/>
                </a:solidFill>
              </a:rPr>
              <a:t>I also created a teardown script to use for deleting the bucket at the completion of the analysis. </a:t>
            </a:r>
          </a:p>
        </p:txBody>
      </p:sp>
      <p:sp>
        <p:nvSpPr>
          <p:cNvPr id="4" name="Slide Number Placeholder 3">
            <a:extLst>
              <a:ext uri="{FF2B5EF4-FFF2-40B4-BE49-F238E27FC236}">
                <a16:creationId xmlns:a16="http://schemas.microsoft.com/office/drawing/2014/main" id="{16E23201-0C75-D795-DFE9-905B056C4690}"/>
              </a:ext>
            </a:extLst>
          </p:cNvPr>
          <p:cNvSpPr>
            <a:spLocks noGrp="1"/>
          </p:cNvSpPr>
          <p:nvPr>
            <p:ph type="sldNum" sz="quarter" idx="12"/>
          </p:nvPr>
        </p:nvSpPr>
        <p:spPr/>
        <p:txBody>
          <a:bodyPr/>
          <a:lstStyle/>
          <a:p>
            <a:fld id="{7DFC1CBA-4892-A140-A01E-A83B9C8F6E3B}" type="slidenum">
              <a:rPr lang="en-US" smtClean="0"/>
              <a:pPr/>
              <a:t>5</a:t>
            </a:fld>
            <a:endParaRPr lang="en-US" dirty="0"/>
          </a:p>
        </p:txBody>
      </p:sp>
      <p:pic>
        <p:nvPicPr>
          <p:cNvPr id="7" name="Audio 6">
            <a:extLst>
              <a:ext uri="{FF2B5EF4-FFF2-40B4-BE49-F238E27FC236}">
                <a16:creationId xmlns:a16="http://schemas.microsoft.com/office/drawing/2014/main" id="{7C122FD9-AEC2-1BA3-AAE1-395FF72536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2289335"/>
      </p:ext>
    </p:extLst>
  </p:cSld>
  <p:clrMapOvr>
    <a:masterClrMapping/>
  </p:clrMapOvr>
  <mc:AlternateContent xmlns:mc="http://schemas.openxmlformats.org/markup-compatibility/2006">
    <mc:Choice xmlns:p14="http://schemas.microsoft.com/office/powerpoint/2010/main" Requires="p14">
      <p:transition spd="slow" p14:dur="2000" advTm="14088"/>
    </mc:Choice>
    <mc:Fallback>
      <p:transition spd="slow" advTm="14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20B5-D7CB-5FE7-B355-30C94FBF0A6B}"/>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1E9D8B0F-6708-AAAE-9E9B-4781F4084D75}"/>
              </a:ext>
            </a:extLst>
          </p:cNvPr>
          <p:cNvSpPr>
            <a:spLocks noGrp="1"/>
          </p:cNvSpPr>
          <p:nvPr>
            <p:ph idx="1"/>
          </p:nvPr>
        </p:nvSpPr>
        <p:spPr>
          <a:xfrm>
            <a:off x="838200" y="1301861"/>
            <a:ext cx="4854788" cy="4661767"/>
          </a:xfrm>
        </p:spPr>
        <p:txBody>
          <a:bodyPr/>
          <a:lstStyle/>
          <a:p>
            <a:pPr algn="just"/>
            <a:r>
              <a:rPr lang="en-US" dirty="0">
                <a:solidFill>
                  <a:schemeClr val="tx1"/>
                </a:solidFill>
              </a:rPr>
              <a:t>Conducted extensive EDA using </a:t>
            </a:r>
            <a:r>
              <a:rPr lang="en-US" dirty="0" err="1">
                <a:solidFill>
                  <a:schemeClr val="tx1"/>
                </a:solidFill>
              </a:rPr>
              <a:t>Pyspark</a:t>
            </a:r>
            <a:endParaRPr lang="en-US" dirty="0">
              <a:solidFill>
                <a:schemeClr val="tx1"/>
              </a:solidFill>
            </a:endParaRPr>
          </a:p>
          <a:p>
            <a:pPr marL="0" indent="0" algn="just">
              <a:buNone/>
            </a:pPr>
            <a:endParaRPr lang="en-US" dirty="0">
              <a:solidFill>
                <a:schemeClr val="tx1"/>
              </a:solidFill>
            </a:endParaRPr>
          </a:p>
          <a:p>
            <a:pPr algn="just"/>
            <a:r>
              <a:rPr lang="en-US" dirty="0">
                <a:solidFill>
                  <a:schemeClr val="tx1"/>
                </a:solidFill>
              </a:rPr>
              <a:t>Major Findings:</a:t>
            </a:r>
          </a:p>
          <a:p>
            <a:pPr marL="0" indent="0" algn="just">
              <a:buNone/>
            </a:pPr>
            <a:endParaRPr lang="en-US" dirty="0">
              <a:solidFill>
                <a:schemeClr val="tx1"/>
              </a:solidFill>
            </a:endParaRPr>
          </a:p>
          <a:p>
            <a:pPr marL="0" indent="0" algn="just">
              <a:buNone/>
            </a:pPr>
            <a:r>
              <a:rPr lang="en-US" dirty="0">
                <a:solidFill>
                  <a:schemeClr val="tx1"/>
                </a:solidFill>
              </a:rPr>
              <a:t>1. The perception that crimes keep increasing is incorrect, with them generally going down over time</a:t>
            </a:r>
          </a:p>
          <a:p>
            <a:pPr algn="just"/>
            <a:endParaRPr lang="en-US" dirty="0">
              <a:solidFill>
                <a:schemeClr val="tx1"/>
              </a:solidFill>
            </a:endParaRPr>
          </a:p>
        </p:txBody>
      </p:sp>
      <p:sp>
        <p:nvSpPr>
          <p:cNvPr id="4" name="Slide Number Placeholder 3">
            <a:extLst>
              <a:ext uri="{FF2B5EF4-FFF2-40B4-BE49-F238E27FC236}">
                <a16:creationId xmlns:a16="http://schemas.microsoft.com/office/drawing/2014/main" id="{2A457592-AF18-4049-D1CA-E975C0D5A6CD}"/>
              </a:ext>
            </a:extLst>
          </p:cNvPr>
          <p:cNvSpPr>
            <a:spLocks noGrp="1"/>
          </p:cNvSpPr>
          <p:nvPr>
            <p:ph type="sldNum" sz="quarter" idx="12"/>
          </p:nvPr>
        </p:nvSpPr>
        <p:spPr/>
        <p:txBody>
          <a:bodyPr/>
          <a:lstStyle/>
          <a:p>
            <a:fld id="{7DFC1CBA-4892-A140-A01E-A83B9C8F6E3B}" type="slidenum">
              <a:rPr lang="en-US" smtClean="0"/>
              <a:pPr/>
              <a:t>6</a:t>
            </a:fld>
            <a:endParaRPr lang="en-US" dirty="0"/>
          </a:p>
        </p:txBody>
      </p:sp>
      <p:pic>
        <p:nvPicPr>
          <p:cNvPr id="7" name="Picture 6">
            <a:extLst>
              <a:ext uri="{FF2B5EF4-FFF2-40B4-BE49-F238E27FC236}">
                <a16:creationId xmlns:a16="http://schemas.microsoft.com/office/drawing/2014/main" id="{9AFA5FA5-0ABC-5F4A-71EC-77883EA5A391}"/>
              </a:ext>
            </a:extLst>
          </p:cNvPr>
          <p:cNvPicPr>
            <a:picLocks noChangeAspect="1"/>
          </p:cNvPicPr>
          <p:nvPr/>
        </p:nvPicPr>
        <p:blipFill>
          <a:blip r:embed="rId4"/>
          <a:stretch>
            <a:fillRect/>
          </a:stretch>
        </p:blipFill>
        <p:spPr>
          <a:xfrm>
            <a:off x="5692988" y="1524000"/>
            <a:ext cx="6350000" cy="3810000"/>
          </a:xfrm>
          <a:prstGeom prst="rect">
            <a:avLst/>
          </a:prstGeom>
        </p:spPr>
      </p:pic>
      <p:pic>
        <p:nvPicPr>
          <p:cNvPr id="10" name="Audio 9">
            <a:extLst>
              <a:ext uri="{FF2B5EF4-FFF2-40B4-BE49-F238E27FC236}">
                <a16:creationId xmlns:a16="http://schemas.microsoft.com/office/drawing/2014/main" id="{71D4501C-B8AC-27E4-D63E-4E26A79930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7377917"/>
      </p:ext>
    </p:extLst>
  </p:cSld>
  <p:clrMapOvr>
    <a:masterClrMapping/>
  </p:clrMapOvr>
  <mc:AlternateContent xmlns:mc="http://schemas.openxmlformats.org/markup-compatibility/2006">
    <mc:Choice xmlns:p14="http://schemas.microsoft.com/office/powerpoint/2010/main" Requires="p14">
      <p:transition spd="slow" p14:dur="2000" advTm="12148"/>
    </mc:Choice>
    <mc:Fallback>
      <p:transition spd="slow" advTm="1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20B5-D7CB-5FE7-B355-30C94FBF0A6B}"/>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1E9D8B0F-6708-AAAE-9E9B-4781F4084D75}"/>
              </a:ext>
            </a:extLst>
          </p:cNvPr>
          <p:cNvSpPr>
            <a:spLocks noGrp="1"/>
          </p:cNvSpPr>
          <p:nvPr>
            <p:ph idx="1"/>
          </p:nvPr>
        </p:nvSpPr>
        <p:spPr>
          <a:xfrm>
            <a:off x="838200" y="1301861"/>
            <a:ext cx="3949700" cy="4661767"/>
          </a:xfrm>
        </p:spPr>
        <p:txBody>
          <a:bodyPr/>
          <a:lstStyle/>
          <a:p>
            <a:pPr algn="just"/>
            <a:r>
              <a:rPr lang="en-US" dirty="0">
                <a:solidFill>
                  <a:schemeClr val="tx1"/>
                </a:solidFill>
              </a:rPr>
              <a:t>Conducted extensive EDA using </a:t>
            </a:r>
            <a:r>
              <a:rPr lang="en-US" dirty="0" err="1">
                <a:solidFill>
                  <a:schemeClr val="tx1"/>
                </a:solidFill>
              </a:rPr>
              <a:t>Pyspark</a:t>
            </a:r>
            <a:endParaRPr lang="en-US" dirty="0">
              <a:solidFill>
                <a:schemeClr val="tx1"/>
              </a:solidFill>
            </a:endParaRPr>
          </a:p>
          <a:p>
            <a:pPr marL="0" indent="0" algn="just">
              <a:buNone/>
            </a:pPr>
            <a:endParaRPr lang="en-US" dirty="0">
              <a:solidFill>
                <a:schemeClr val="tx1"/>
              </a:solidFill>
            </a:endParaRPr>
          </a:p>
          <a:p>
            <a:pPr algn="just"/>
            <a:r>
              <a:rPr lang="en-US" dirty="0">
                <a:solidFill>
                  <a:schemeClr val="tx1"/>
                </a:solidFill>
              </a:rPr>
              <a:t>Major Findings:</a:t>
            </a:r>
          </a:p>
          <a:p>
            <a:pPr marL="0" indent="0" algn="just">
              <a:buNone/>
            </a:pPr>
            <a:endParaRPr lang="en-US" dirty="0">
              <a:solidFill>
                <a:schemeClr val="tx1"/>
              </a:solidFill>
            </a:endParaRPr>
          </a:p>
          <a:p>
            <a:pPr marL="0" indent="0" algn="just">
              <a:buNone/>
            </a:pPr>
            <a:r>
              <a:rPr lang="en-US" dirty="0">
                <a:solidFill>
                  <a:schemeClr val="tx1"/>
                </a:solidFill>
              </a:rPr>
              <a:t>2. Theft and battery are the most common crime types over time</a:t>
            </a:r>
          </a:p>
        </p:txBody>
      </p:sp>
      <p:sp>
        <p:nvSpPr>
          <p:cNvPr id="4" name="Slide Number Placeholder 3">
            <a:extLst>
              <a:ext uri="{FF2B5EF4-FFF2-40B4-BE49-F238E27FC236}">
                <a16:creationId xmlns:a16="http://schemas.microsoft.com/office/drawing/2014/main" id="{2A457592-AF18-4049-D1CA-E975C0D5A6CD}"/>
              </a:ext>
            </a:extLst>
          </p:cNvPr>
          <p:cNvSpPr>
            <a:spLocks noGrp="1"/>
          </p:cNvSpPr>
          <p:nvPr>
            <p:ph type="sldNum" sz="quarter" idx="12"/>
          </p:nvPr>
        </p:nvSpPr>
        <p:spPr/>
        <p:txBody>
          <a:bodyPr/>
          <a:lstStyle/>
          <a:p>
            <a:fld id="{7DFC1CBA-4892-A140-A01E-A83B9C8F6E3B}" type="slidenum">
              <a:rPr lang="en-US" smtClean="0"/>
              <a:pPr/>
              <a:t>7</a:t>
            </a:fld>
            <a:endParaRPr lang="en-US" dirty="0"/>
          </a:p>
        </p:txBody>
      </p:sp>
      <p:pic>
        <p:nvPicPr>
          <p:cNvPr id="5" name="Picture 4">
            <a:extLst>
              <a:ext uri="{FF2B5EF4-FFF2-40B4-BE49-F238E27FC236}">
                <a16:creationId xmlns:a16="http://schemas.microsoft.com/office/drawing/2014/main" id="{F76F60BA-F741-6505-A510-33434E2ED11F}"/>
              </a:ext>
            </a:extLst>
          </p:cNvPr>
          <p:cNvPicPr>
            <a:picLocks noChangeAspect="1"/>
          </p:cNvPicPr>
          <p:nvPr/>
        </p:nvPicPr>
        <p:blipFill>
          <a:blip r:embed="rId4"/>
          <a:stretch>
            <a:fillRect/>
          </a:stretch>
        </p:blipFill>
        <p:spPr>
          <a:xfrm>
            <a:off x="4902199" y="1202765"/>
            <a:ext cx="6778009" cy="5080000"/>
          </a:xfrm>
          <a:prstGeom prst="rect">
            <a:avLst/>
          </a:prstGeom>
        </p:spPr>
      </p:pic>
      <p:pic>
        <p:nvPicPr>
          <p:cNvPr id="12" name="Audio 11">
            <a:extLst>
              <a:ext uri="{FF2B5EF4-FFF2-40B4-BE49-F238E27FC236}">
                <a16:creationId xmlns:a16="http://schemas.microsoft.com/office/drawing/2014/main" id="{29730498-8CA7-66D3-CEFD-D58A30D19B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6279955"/>
      </p:ext>
    </p:extLst>
  </p:cSld>
  <p:clrMapOvr>
    <a:masterClrMapping/>
  </p:clrMapOvr>
  <mc:AlternateContent xmlns:mc="http://schemas.openxmlformats.org/markup-compatibility/2006">
    <mc:Choice xmlns:p14="http://schemas.microsoft.com/office/powerpoint/2010/main" Requires="p14">
      <p:transition spd="slow" p14:dur="2000" advTm="8361"/>
    </mc:Choice>
    <mc:Fallback>
      <p:transition spd="slow" advTm="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20B5-D7CB-5FE7-B355-30C94FBF0A6B}"/>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1E9D8B0F-6708-AAAE-9E9B-4781F4084D75}"/>
              </a:ext>
            </a:extLst>
          </p:cNvPr>
          <p:cNvSpPr>
            <a:spLocks noGrp="1"/>
          </p:cNvSpPr>
          <p:nvPr>
            <p:ph idx="1"/>
          </p:nvPr>
        </p:nvSpPr>
        <p:spPr>
          <a:xfrm>
            <a:off x="838200" y="1301861"/>
            <a:ext cx="5125872" cy="4661767"/>
          </a:xfrm>
        </p:spPr>
        <p:txBody>
          <a:bodyPr/>
          <a:lstStyle/>
          <a:p>
            <a:pPr algn="just"/>
            <a:r>
              <a:rPr lang="en-US" dirty="0">
                <a:solidFill>
                  <a:schemeClr val="tx1"/>
                </a:solidFill>
              </a:rPr>
              <a:t>Conducted extensive EDA using </a:t>
            </a:r>
            <a:r>
              <a:rPr lang="en-US" dirty="0" err="1">
                <a:solidFill>
                  <a:schemeClr val="tx1"/>
                </a:solidFill>
              </a:rPr>
              <a:t>Pyspark</a:t>
            </a:r>
            <a:endParaRPr lang="en-US" dirty="0">
              <a:solidFill>
                <a:schemeClr val="tx1"/>
              </a:solidFill>
            </a:endParaRPr>
          </a:p>
          <a:p>
            <a:pPr marL="0" indent="0" algn="just">
              <a:buNone/>
            </a:pPr>
            <a:endParaRPr lang="en-US" dirty="0">
              <a:solidFill>
                <a:schemeClr val="tx1"/>
              </a:solidFill>
            </a:endParaRPr>
          </a:p>
          <a:p>
            <a:pPr algn="just"/>
            <a:r>
              <a:rPr lang="en-US" dirty="0">
                <a:solidFill>
                  <a:schemeClr val="tx1"/>
                </a:solidFill>
              </a:rPr>
              <a:t>Major Findings:</a:t>
            </a:r>
          </a:p>
          <a:p>
            <a:pPr marL="0" indent="0" algn="just">
              <a:buNone/>
            </a:pPr>
            <a:endParaRPr lang="en-US" dirty="0">
              <a:solidFill>
                <a:schemeClr val="tx1"/>
              </a:solidFill>
            </a:endParaRPr>
          </a:p>
          <a:p>
            <a:pPr marL="0" indent="0" algn="just">
              <a:buNone/>
            </a:pPr>
            <a:r>
              <a:rPr lang="en-US" dirty="0">
                <a:solidFill>
                  <a:schemeClr val="tx1"/>
                </a:solidFill>
              </a:rPr>
              <a:t>3. Areas like Austin show higher crime rates, which prompts a deeper examination of regional disparities.</a:t>
            </a:r>
          </a:p>
        </p:txBody>
      </p:sp>
      <p:sp>
        <p:nvSpPr>
          <p:cNvPr id="4" name="Slide Number Placeholder 3">
            <a:extLst>
              <a:ext uri="{FF2B5EF4-FFF2-40B4-BE49-F238E27FC236}">
                <a16:creationId xmlns:a16="http://schemas.microsoft.com/office/drawing/2014/main" id="{2A457592-AF18-4049-D1CA-E975C0D5A6CD}"/>
              </a:ext>
            </a:extLst>
          </p:cNvPr>
          <p:cNvSpPr>
            <a:spLocks noGrp="1"/>
          </p:cNvSpPr>
          <p:nvPr>
            <p:ph type="sldNum" sz="quarter" idx="12"/>
          </p:nvPr>
        </p:nvSpPr>
        <p:spPr/>
        <p:txBody>
          <a:bodyPr/>
          <a:lstStyle/>
          <a:p>
            <a:fld id="{7DFC1CBA-4892-A140-A01E-A83B9C8F6E3B}" type="slidenum">
              <a:rPr lang="en-US" smtClean="0"/>
              <a:pPr/>
              <a:t>8</a:t>
            </a:fld>
            <a:endParaRPr lang="en-US" dirty="0"/>
          </a:p>
        </p:txBody>
      </p:sp>
      <p:pic>
        <p:nvPicPr>
          <p:cNvPr id="6" name="Picture 5">
            <a:extLst>
              <a:ext uri="{FF2B5EF4-FFF2-40B4-BE49-F238E27FC236}">
                <a16:creationId xmlns:a16="http://schemas.microsoft.com/office/drawing/2014/main" id="{72A80628-7734-6659-4CD7-090A57432A21}"/>
              </a:ext>
            </a:extLst>
          </p:cNvPr>
          <p:cNvPicPr>
            <a:picLocks noChangeAspect="1"/>
          </p:cNvPicPr>
          <p:nvPr/>
        </p:nvPicPr>
        <p:blipFill>
          <a:blip r:embed="rId4"/>
          <a:stretch>
            <a:fillRect/>
          </a:stretch>
        </p:blipFill>
        <p:spPr>
          <a:xfrm>
            <a:off x="6792036" y="1949450"/>
            <a:ext cx="4254500" cy="2959100"/>
          </a:xfrm>
          <a:prstGeom prst="rect">
            <a:avLst/>
          </a:prstGeom>
        </p:spPr>
      </p:pic>
      <p:pic>
        <p:nvPicPr>
          <p:cNvPr id="9" name="Audio 8">
            <a:extLst>
              <a:ext uri="{FF2B5EF4-FFF2-40B4-BE49-F238E27FC236}">
                <a16:creationId xmlns:a16="http://schemas.microsoft.com/office/drawing/2014/main" id="{2FE1C729-E202-9D9E-E9E9-4AF437B3C7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1112950"/>
      </p:ext>
    </p:extLst>
  </p:cSld>
  <p:clrMapOvr>
    <a:masterClrMapping/>
  </p:clrMapOvr>
  <mc:AlternateContent xmlns:mc="http://schemas.openxmlformats.org/markup-compatibility/2006">
    <mc:Choice xmlns:p14="http://schemas.microsoft.com/office/powerpoint/2010/main" Requires="p14">
      <p:transition spd="slow" p14:dur="2000" advTm="15753"/>
    </mc:Choice>
    <mc:Fallback>
      <p:transition spd="slow" advTm="1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5267-DFB0-8B35-2BFB-180397ADB94B}"/>
              </a:ext>
            </a:extLst>
          </p:cNvPr>
          <p:cNvSpPr>
            <a:spLocks noGrp="1"/>
          </p:cNvSpPr>
          <p:nvPr>
            <p:ph type="title"/>
          </p:nvPr>
        </p:nvSpPr>
        <p:spPr/>
        <p:txBody>
          <a:bodyPr/>
          <a:lstStyle/>
          <a:p>
            <a:r>
              <a:rPr lang="en-US" dirty="0"/>
              <a:t>COVID-19 Impact Analysis</a:t>
            </a:r>
          </a:p>
        </p:txBody>
      </p:sp>
      <p:sp>
        <p:nvSpPr>
          <p:cNvPr id="3" name="Content Placeholder 2">
            <a:extLst>
              <a:ext uri="{FF2B5EF4-FFF2-40B4-BE49-F238E27FC236}">
                <a16:creationId xmlns:a16="http://schemas.microsoft.com/office/drawing/2014/main" id="{89AE1409-9A84-AE7B-21B4-8D0009A857D1}"/>
              </a:ext>
            </a:extLst>
          </p:cNvPr>
          <p:cNvSpPr>
            <a:spLocks noGrp="1"/>
          </p:cNvSpPr>
          <p:nvPr>
            <p:ph idx="1"/>
          </p:nvPr>
        </p:nvSpPr>
        <p:spPr>
          <a:xfrm>
            <a:off x="838200" y="1301861"/>
            <a:ext cx="5118100" cy="4661767"/>
          </a:xfrm>
        </p:spPr>
        <p:txBody>
          <a:bodyPr/>
          <a:lstStyle/>
          <a:p>
            <a:pPr algn="just"/>
            <a:r>
              <a:rPr lang="en-US" dirty="0">
                <a:solidFill>
                  <a:schemeClr val="tx1"/>
                </a:solidFill>
              </a:rPr>
              <a:t>A sharp decline in overall crime rates during the early stages of the pandemic, likely due to lockdown measures and reduced public presence</a:t>
            </a:r>
          </a:p>
          <a:p>
            <a:pPr algn="just"/>
            <a:r>
              <a:rPr lang="en-US" dirty="0">
                <a:solidFill>
                  <a:schemeClr val="tx1"/>
                </a:solidFill>
              </a:rPr>
              <a:t>Clear fall in 'Theft' as the largest crime type upon the onset of COVID-19 as people would be in lockdown.</a:t>
            </a:r>
          </a:p>
          <a:p>
            <a:pPr algn="just"/>
            <a:r>
              <a:rPr lang="en-US" dirty="0">
                <a:solidFill>
                  <a:schemeClr val="tx1"/>
                </a:solidFill>
              </a:rPr>
              <a:t>Narcotics saw a  rapid fall on the set of the pandemic due to the lockdown and don't seem to have recovered to pre-Covid levels. </a:t>
            </a:r>
          </a:p>
        </p:txBody>
      </p:sp>
      <p:sp>
        <p:nvSpPr>
          <p:cNvPr id="4" name="Slide Number Placeholder 3">
            <a:extLst>
              <a:ext uri="{FF2B5EF4-FFF2-40B4-BE49-F238E27FC236}">
                <a16:creationId xmlns:a16="http://schemas.microsoft.com/office/drawing/2014/main" id="{4CDB7F5C-4586-EE5A-C91D-EAFECAF0C679}"/>
              </a:ext>
            </a:extLst>
          </p:cNvPr>
          <p:cNvSpPr>
            <a:spLocks noGrp="1"/>
          </p:cNvSpPr>
          <p:nvPr>
            <p:ph type="sldNum" sz="quarter" idx="12"/>
          </p:nvPr>
        </p:nvSpPr>
        <p:spPr/>
        <p:txBody>
          <a:bodyPr/>
          <a:lstStyle/>
          <a:p>
            <a:fld id="{7DFC1CBA-4892-A140-A01E-A83B9C8F6E3B}" type="slidenum">
              <a:rPr lang="en-US" smtClean="0"/>
              <a:pPr/>
              <a:t>9</a:t>
            </a:fld>
            <a:endParaRPr lang="en-US" dirty="0"/>
          </a:p>
        </p:txBody>
      </p:sp>
      <p:pic>
        <p:nvPicPr>
          <p:cNvPr id="5" name="Picture 4">
            <a:extLst>
              <a:ext uri="{FF2B5EF4-FFF2-40B4-BE49-F238E27FC236}">
                <a16:creationId xmlns:a16="http://schemas.microsoft.com/office/drawing/2014/main" id="{AA7808F7-9B6D-DACC-84DF-484CE0969B75}"/>
              </a:ext>
            </a:extLst>
          </p:cNvPr>
          <p:cNvPicPr>
            <a:picLocks noChangeAspect="1"/>
          </p:cNvPicPr>
          <p:nvPr/>
        </p:nvPicPr>
        <p:blipFill>
          <a:blip r:embed="rId4"/>
          <a:stretch>
            <a:fillRect/>
          </a:stretch>
        </p:blipFill>
        <p:spPr>
          <a:xfrm>
            <a:off x="6138640" y="1511300"/>
            <a:ext cx="5904348" cy="3936232"/>
          </a:xfrm>
          <a:prstGeom prst="rect">
            <a:avLst/>
          </a:prstGeom>
        </p:spPr>
      </p:pic>
      <p:pic>
        <p:nvPicPr>
          <p:cNvPr id="19" name="Audio 18">
            <a:extLst>
              <a:ext uri="{FF2B5EF4-FFF2-40B4-BE49-F238E27FC236}">
                <a16:creationId xmlns:a16="http://schemas.microsoft.com/office/drawing/2014/main" id="{2D06499D-6A27-D24E-E938-8BD81E33BB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9144083"/>
      </p:ext>
    </p:extLst>
  </p:cSld>
  <p:clrMapOvr>
    <a:masterClrMapping/>
  </p:clrMapOvr>
  <mc:AlternateContent xmlns:mc="http://schemas.openxmlformats.org/markup-compatibility/2006">
    <mc:Choice xmlns:p14="http://schemas.microsoft.com/office/powerpoint/2010/main" Requires="p14">
      <p:transition spd="slow" p14:dur="2000" advTm="35089"/>
    </mc:Choice>
    <mc:Fallback>
      <p:transition spd="slow" advTm="35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UChicago">
  <a:themeElements>
    <a:clrScheme name="Custom 2">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007396"/>
      </a:hlink>
      <a:folHlink>
        <a:srgbClr val="73737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hicago_Harris_Powerpoint Template_16-9" id="{8A0CB794-10C0-6247-8149-5E41D6A57136}" vid="{3FECBF13-5046-B54C-B043-EDE319213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UChicago</Template>
  <TotalTime>94</TotalTime>
  <Words>1091</Words>
  <Application>Microsoft Macintosh PowerPoint</Application>
  <PresentationFormat>Widescreen</PresentationFormat>
  <Paragraphs>113</Paragraphs>
  <Slides>15</Slides>
  <Notes>3</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Helvetica</vt:lpstr>
      <vt:lpstr>Menlo</vt:lpstr>
      <vt:lpstr>Times New Roman</vt:lpstr>
      <vt:lpstr>UChicago</vt:lpstr>
      <vt:lpstr>Large Scale Analysis: Crimes in Chicago</vt:lpstr>
      <vt:lpstr>Project Overview</vt:lpstr>
      <vt:lpstr>Datasets</vt:lpstr>
      <vt:lpstr>Why large-scale computing methods?</vt:lpstr>
      <vt:lpstr>Data integration and management</vt:lpstr>
      <vt:lpstr>Exploratory Data Analysis (EDA)</vt:lpstr>
      <vt:lpstr>Exploratory Data Analysis (EDA)</vt:lpstr>
      <vt:lpstr>Exploratory Data Analysis (EDA)</vt:lpstr>
      <vt:lpstr>COVID-19 Impact Analysis</vt:lpstr>
      <vt:lpstr>COVID-19 Impact Analysis</vt:lpstr>
      <vt:lpstr>Feature Engineering</vt:lpstr>
      <vt:lpstr>ML 1 | Predicting primary type</vt:lpstr>
      <vt:lpstr>ML 2 | Predicting Arrests</vt:lpstr>
      <vt:lpstr>ML 3 | Crime Rate Prediction</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Pachisia</dc:creator>
  <cp:lastModifiedBy>Harsh Pachisia</cp:lastModifiedBy>
  <cp:revision>3</cp:revision>
  <dcterms:created xsi:type="dcterms:W3CDTF">2024-05-24T16:41:56Z</dcterms:created>
  <dcterms:modified xsi:type="dcterms:W3CDTF">2024-05-24T18:16:13Z</dcterms:modified>
</cp:coreProperties>
</file>